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8" r:id="rId2"/>
    <p:sldId id="259" r:id="rId3"/>
    <p:sldId id="275" r:id="rId4"/>
    <p:sldId id="265" r:id="rId5"/>
    <p:sldId id="276" r:id="rId6"/>
    <p:sldId id="277" r:id="rId7"/>
    <p:sldId id="278" r:id="rId8"/>
    <p:sldId id="279" r:id="rId9"/>
    <p:sldId id="262" r:id="rId10"/>
    <p:sldId id="267" r:id="rId11"/>
    <p:sldId id="268" r:id="rId12"/>
    <p:sldId id="269" r:id="rId13"/>
    <p:sldId id="280" r:id="rId14"/>
    <p:sldId id="281" r:id="rId15"/>
    <p:sldId id="282" r:id="rId16"/>
    <p:sldId id="283" r:id="rId17"/>
    <p:sldId id="284" r:id="rId18"/>
    <p:sldId id="285" r:id="rId19"/>
    <p:sldId id="263" r:id="rId20"/>
    <p:sldId id="270" r:id="rId21"/>
    <p:sldId id="271" r:id="rId22"/>
    <p:sldId id="286" r:id="rId23"/>
    <p:sldId id="287" r:id="rId24"/>
    <p:sldId id="288" r:id="rId25"/>
    <p:sldId id="289" r:id="rId26"/>
    <p:sldId id="264" r:id="rId27"/>
    <p:sldId id="290" r:id="rId28"/>
    <p:sldId id="291" r:id="rId29"/>
    <p:sldId id="272" r:id="rId30"/>
    <p:sldId id="292" r:id="rId31"/>
    <p:sldId id="294"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FE9B8B7-8A85-4B80-8C5A-DD5F71F48D01}" type="datetimeFigureOut">
              <a:rPr lang="en-US" smtClean="0"/>
              <a:pPr/>
              <a:t>2/14/2011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EB10532-E452-409D-A9C3-514EDE1E09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31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A1B8-147A-4C2F-9D18-574058B396F6}"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A426A4-857F-41E0-8B02-B178DF296F8A}" type="datetimeFigureOut">
              <a:rPr lang="en-US" smtClean="0"/>
              <a:pPr/>
              <a:t>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07E22-B122-4FEE-BA65-FBC281EFD8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A426A4-857F-41E0-8B02-B178DF296F8A}" type="datetimeFigureOut">
              <a:rPr lang="en-US" smtClean="0"/>
              <a:pPr/>
              <a:t>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07E22-B122-4FEE-BA65-FBC281EFD8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A426A4-857F-41E0-8B02-B178DF296F8A}" type="datetimeFigureOut">
              <a:rPr lang="en-US" smtClean="0"/>
              <a:pPr/>
              <a:t>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07E22-B122-4FEE-BA65-FBC281EFD8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A426A4-857F-41E0-8B02-B178DF296F8A}" type="datetimeFigureOut">
              <a:rPr lang="en-US" smtClean="0"/>
              <a:pPr/>
              <a:t>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07E22-B122-4FEE-BA65-FBC281EFD8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A426A4-857F-41E0-8B02-B178DF296F8A}" type="datetimeFigureOut">
              <a:rPr lang="en-US" smtClean="0"/>
              <a:pPr/>
              <a:t>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07E22-B122-4FEE-BA65-FBC281EFD8B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A426A4-857F-41E0-8B02-B178DF296F8A}" type="datetimeFigureOut">
              <a:rPr lang="en-US" smtClean="0"/>
              <a:pPr/>
              <a:t>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07E22-B122-4FEE-BA65-FBC281EFD8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A426A4-857F-41E0-8B02-B178DF296F8A}" type="datetimeFigureOut">
              <a:rPr lang="en-US" smtClean="0"/>
              <a:pPr/>
              <a:t>2/14/2011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607E22-B122-4FEE-BA65-FBC281EFD8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A426A4-857F-41E0-8B02-B178DF296F8A}" type="datetimeFigureOut">
              <a:rPr lang="en-US" smtClean="0"/>
              <a:pPr/>
              <a:t>2/14/2011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607E22-B122-4FEE-BA65-FBC281EFD8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A426A4-857F-41E0-8B02-B178DF296F8A}" type="datetimeFigureOut">
              <a:rPr lang="en-US" smtClean="0"/>
              <a:pPr/>
              <a:t>2/14/2011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607E22-B122-4FEE-BA65-FBC281EFD8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A426A4-857F-41E0-8B02-B178DF296F8A}" type="datetimeFigureOut">
              <a:rPr lang="en-US" smtClean="0"/>
              <a:pPr/>
              <a:t>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07E22-B122-4FEE-BA65-FBC281EFD8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A426A4-857F-41E0-8B02-B178DF296F8A}" type="datetimeFigureOut">
              <a:rPr lang="en-US" smtClean="0"/>
              <a:pPr/>
              <a:t>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07E22-B122-4FEE-BA65-FBC281EFD8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426A4-857F-41E0-8B02-B178DF296F8A}" type="datetimeFigureOut">
              <a:rPr lang="en-US" smtClean="0"/>
              <a:pPr/>
              <a:t>2/14/2011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07E22-B122-4FEE-BA65-FBC281EFD8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papers.ssrn.com/sol3/papers.cfm?abstract_id=1544172"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www.csae.ox.ac.uk/datasets/Ethiopia-ERHS/ERHS-main.htm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krugman.blogs.nytimes.com/2011/02/07/signatures-of-speculation/"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hyperlink" Target="http://marcfbellemare.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562600"/>
          </a:xfrm>
        </p:spPr>
        <p:txBody>
          <a:bodyPr rtlCol="0">
            <a:normAutofit fontScale="62500" lnSpcReduction="20000"/>
          </a:bodyPr>
          <a:lstStyle/>
          <a:p>
            <a:pPr eaLnBrk="1" fontAlgn="auto" hangingPunct="1">
              <a:spcAft>
                <a:spcPts val="0"/>
              </a:spcAft>
              <a:buFont typeface="Arial" pitchFamily="34" charset="0"/>
              <a:buNone/>
              <a:defRPr/>
            </a:pPr>
            <a:endParaRPr lang="en-US" dirty="0" smtClean="0">
              <a:solidFill>
                <a:schemeClr val="tx2">
                  <a:lumMod val="75000"/>
                </a:schemeClr>
              </a:solidFill>
            </a:endParaRPr>
          </a:p>
          <a:p>
            <a:pPr eaLnBrk="1" fontAlgn="auto" hangingPunct="1">
              <a:spcAft>
                <a:spcPts val="0"/>
              </a:spcAft>
              <a:buFont typeface="Arial" pitchFamily="34" charset="0"/>
              <a:buNone/>
              <a:defRPr/>
            </a:pPr>
            <a:endParaRPr lang="en-US" dirty="0" smtClean="0">
              <a:solidFill>
                <a:schemeClr val="tx2">
                  <a:lumMod val="75000"/>
                </a:schemeClr>
              </a:solidFill>
            </a:endParaRPr>
          </a:p>
          <a:p>
            <a:pPr eaLnBrk="1" fontAlgn="auto" hangingPunct="1">
              <a:spcAft>
                <a:spcPts val="0"/>
              </a:spcAft>
              <a:buFont typeface="Arial" pitchFamily="34" charset="0"/>
              <a:buNone/>
              <a:defRPr/>
            </a:pPr>
            <a:r>
              <a:rPr lang="en-US" sz="5100" dirty="0" smtClean="0">
                <a:solidFill>
                  <a:schemeClr val="tx2">
                    <a:lumMod val="75000"/>
                  </a:schemeClr>
                </a:solidFill>
              </a:rPr>
              <a:t>Food Prices in Developing Countries:</a:t>
            </a:r>
          </a:p>
          <a:p>
            <a:pPr eaLnBrk="1" fontAlgn="auto" hangingPunct="1">
              <a:spcAft>
                <a:spcPts val="0"/>
              </a:spcAft>
              <a:buFont typeface="Arial" pitchFamily="34" charset="0"/>
              <a:buNone/>
              <a:defRPr/>
            </a:pPr>
            <a:r>
              <a:rPr lang="en-US" sz="5100" dirty="0" smtClean="0">
                <a:solidFill>
                  <a:schemeClr val="tx2">
                    <a:lumMod val="75000"/>
                  </a:schemeClr>
                </a:solidFill>
              </a:rPr>
              <a:t>Who Wins, Who Loses, and What Can We Do?</a:t>
            </a:r>
          </a:p>
          <a:p>
            <a:pPr eaLnBrk="1" fontAlgn="auto" hangingPunct="1">
              <a:spcAft>
                <a:spcPts val="0"/>
              </a:spcAft>
              <a:buFont typeface="Arial" pitchFamily="34" charset="0"/>
              <a:buNone/>
              <a:defRPr/>
            </a:pPr>
            <a:endParaRPr lang="en-US" sz="5100" dirty="0" smtClean="0">
              <a:solidFill>
                <a:schemeClr val="tx2">
                  <a:lumMod val="75000"/>
                </a:schemeClr>
              </a:solidFill>
            </a:endParaRPr>
          </a:p>
          <a:p>
            <a:pPr eaLnBrk="1" fontAlgn="auto" hangingPunct="1">
              <a:spcAft>
                <a:spcPts val="0"/>
              </a:spcAft>
              <a:buFont typeface="Arial" pitchFamily="34" charset="0"/>
              <a:buNone/>
              <a:defRPr/>
            </a:pPr>
            <a:r>
              <a:rPr lang="en-US" sz="3600" i="1" dirty="0" smtClean="0">
                <a:solidFill>
                  <a:schemeClr val="tx2">
                    <a:lumMod val="75000"/>
                  </a:schemeClr>
                </a:solidFill>
              </a:rPr>
              <a:t>Marc F. Bellemare</a:t>
            </a:r>
          </a:p>
          <a:p>
            <a:pPr eaLnBrk="1" fontAlgn="auto" hangingPunct="1">
              <a:spcAft>
                <a:spcPts val="0"/>
              </a:spcAft>
              <a:buFont typeface="Arial" pitchFamily="34" charset="0"/>
              <a:buNone/>
              <a:defRPr/>
            </a:pPr>
            <a:endParaRPr lang="en-US" sz="3600" dirty="0" smtClean="0">
              <a:solidFill>
                <a:schemeClr val="tx2">
                  <a:lumMod val="75000"/>
                </a:schemeClr>
              </a:solidFill>
            </a:endParaRPr>
          </a:p>
          <a:p>
            <a:pPr eaLnBrk="1" fontAlgn="auto" hangingPunct="1">
              <a:spcAft>
                <a:spcPts val="0"/>
              </a:spcAft>
              <a:buFont typeface="Arial" pitchFamily="34" charset="0"/>
              <a:buNone/>
              <a:defRPr/>
            </a:pPr>
            <a:endParaRPr lang="en-US" sz="2400" i="1" dirty="0" smtClean="0">
              <a:solidFill>
                <a:schemeClr val="tx2">
                  <a:lumMod val="75000"/>
                </a:schemeClr>
              </a:solidFill>
            </a:endParaRPr>
          </a:p>
          <a:p>
            <a:pPr algn="l" eaLnBrk="1" fontAlgn="auto" hangingPunct="1">
              <a:spcAft>
                <a:spcPts val="0"/>
              </a:spcAft>
              <a:buFont typeface="Arial" pitchFamily="34" charset="0"/>
              <a:buNone/>
              <a:defRPr/>
            </a:pPr>
            <a:endParaRPr lang="en-US" sz="2400" dirty="0" smtClean="0">
              <a:solidFill>
                <a:schemeClr val="tx2">
                  <a:lumMod val="75000"/>
                </a:schemeClr>
              </a:solidFill>
            </a:endParaRPr>
          </a:p>
          <a:p>
            <a:pPr algn="l" eaLnBrk="1" fontAlgn="auto" hangingPunct="1">
              <a:spcAft>
                <a:spcPts val="0"/>
              </a:spcAft>
              <a:buFont typeface="Arial" pitchFamily="34" charset="0"/>
              <a:buNone/>
              <a:defRPr/>
            </a:pPr>
            <a:endParaRPr lang="en-US" sz="2200" dirty="0" smtClean="0">
              <a:solidFill>
                <a:schemeClr val="tx2">
                  <a:lumMod val="75000"/>
                </a:schemeClr>
              </a:solidFill>
            </a:endParaRPr>
          </a:p>
          <a:p>
            <a:pPr algn="l" eaLnBrk="1" fontAlgn="auto" hangingPunct="1">
              <a:spcAft>
                <a:spcPts val="0"/>
              </a:spcAft>
              <a:buFont typeface="Arial" pitchFamily="34" charset="0"/>
              <a:buNone/>
              <a:defRPr/>
            </a:pPr>
            <a:endParaRPr lang="en-US" sz="2200" dirty="0" smtClean="0">
              <a:solidFill>
                <a:schemeClr val="tx2">
                  <a:lumMod val="75000"/>
                </a:schemeClr>
              </a:solidFill>
            </a:endParaRPr>
          </a:p>
          <a:p>
            <a:pPr algn="l" eaLnBrk="1" fontAlgn="auto" hangingPunct="1">
              <a:spcAft>
                <a:spcPts val="0"/>
              </a:spcAft>
              <a:buFont typeface="Arial" pitchFamily="34" charset="0"/>
              <a:buNone/>
              <a:defRPr/>
            </a:pPr>
            <a:endParaRPr lang="en-US" sz="2200" dirty="0" smtClean="0">
              <a:solidFill>
                <a:schemeClr val="tx2">
                  <a:lumMod val="75000"/>
                </a:schemeClr>
              </a:solidFill>
            </a:endParaRPr>
          </a:p>
          <a:p>
            <a:pPr algn="l" eaLnBrk="1" fontAlgn="auto" hangingPunct="1">
              <a:spcAft>
                <a:spcPts val="0"/>
              </a:spcAft>
              <a:buFont typeface="Arial" pitchFamily="34" charset="0"/>
              <a:buNone/>
              <a:defRPr/>
            </a:pPr>
            <a:endParaRPr lang="en-US" sz="2200" dirty="0" smtClean="0">
              <a:solidFill>
                <a:schemeClr val="tx2">
                  <a:lumMod val="75000"/>
                </a:schemeClr>
              </a:solidFill>
            </a:endParaRPr>
          </a:p>
          <a:p>
            <a:pPr algn="l" eaLnBrk="1" fontAlgn="auto" hangingPunct="1">
              <a:spcAft>
                <a:spcPts val="0"/>
              </a:spcAft>
              <a:buFont typeface="Arial" pitchFamily="34" charset="0"/>
              <a:buNone/>
              <a:defRPr/>
            </a:pPr>
            <a:endParaRPr lang="en-US" sz="2200" dirty="0" smtClean="0">
              <a:solidFill>
                <a:schemeClr val="tx2">
                  <a:lumMod val="75000"/>
                </a:schemeClr>
              </a:solidFill>
            </a:endParaRPr>
          </a:p>
          <a:p>
            <a:pPr eaLnBrk="1" fontAlgn="auto" hangingPunct="1">
              <a:spcAft>
                <a:spcPts val="0"/>
              </a:spcAft>
              <a:buFont typeface="Arial" pitchFamily="34" charset="0"/>
              <a:buNone/>
              <a:defRPr/>
            </a:pPr>
            <a:endParaRPr lang="en-US" dirty="0" smtClean="0">
              <a:solidFill>
                <a:schemeClr val="tx2">
                  <a:lumMod val="75000"/>
                </a:schemeClr>
              </a:solidFill>
            </a:endParaRPr>
          </a:p>
          <a:p>
            <a:pPr eaLnBrk="1" fontAlgn="auto" hangingPunct="1">
              <a:spcAft>
                <a:spcPts val="0"/>
              </a:spcAft>
              <a:buFont typeface="Arial" pitchFamily="34" charset="0"/>
              <a:buNone/>
              <a:defRPr/>
            </a:pPr>
            <a:r>
              <a:rPr lang="en-US" sz="3000" dirty="0" smtClean="0">
                <a:solidFill>
                  <a:schemeClr val="tx2">
                    <a:lumMod val="75000"/>
                  </a:schemeClr>
                </a:solidFill>
              </a:rPr>
              <a:t>Sanford School of Public Policy – “Food for Thought” Faculty Discussion Series</a:t>
            </a:r>
          </a:p>
          <a:p>
            <a:pPr eaLnBrk="1" fontAlgn="auto" hangingPunct="1">
              <a:spcAft>
                <a:spcPts val="0"/>
              </a:spcAft>
              <a:buFont typeface="Arial" pitchFamily="34" charset="0"/>
              <a:buNone/>
              <a:defRPr/>
            </a:pPr>
            <a:r>
              <a:rPr lang="en-US" sz="3000" dirty="0" smtClean="0">
                <a:solidFill>
                  <a:schemeClr val="tx2">
                    <a:lumMod val="75000"/>
                  </a:schemeClr>
                </a:solidFill>
              </a:rPr>
              <a:t>February 2011</a:t>
            </a:r>
          </a:p>
          <a:p>
            <a:pPr eaLnBrk="1" fontAlgn="auto" hangingPunct="1">
              <a:spcAft>
                <a:spcPts val="0"/>
              </a:spcAft>
              <a:buFont typeface="Arial" pitchFamily="34" charset="0"/>
              <a:buNone/>
              <a:defRPr/>
            </a:pPr>
            <a:endParaRPr lang="en-US" dirty="0" smtClean="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638800"/>
          </a:xfrm>
        </p:spPr>
        <p:txBody>
          <a:bodyPr rtlCol="0">
            <a:normAutofit/>
          </a:bodyPr>
          <a:lstStyle/>
          <a:p>
            <a:pPr algn="l">
              <a:defRPr/>
            </a:pPr>
            <a:r>
              <a:rPr lang="en-US" sz="2800" b="1" dirty="0" smtClean="0">
                <a:solidFill>
                  <a:schemeClr val="tx2">
                    <a:lumMod val="75000"/>
                  </a:schemeClr>
                </a:solidFill>
              </a:rPr>
              <a:t>Methodology: Rising Food Prices</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a:defRPr/>
            </a:pPr>
            <a:r>
              <a:rPr lang="en-US" sz="2600" dirty="0" smtClean="0">
                <a:solidFill>
                  <a:schemeClr val="tx2">
                    <a:lumMod val="75000"/>
                  </a:schemeClr>
                </a:solidFill>
              </a:rPr>
              <a:t>It is easy to show that for an increase in the price of commodity </a:t>
            </a:r>
            <a:r>
              <a:rPr lang="en-US" sz="2600" i="1" dirty="0" smtClean="0">
                <a:solidFill>
                  <a:schemeClr val="tx2">
                    <a:lumMod val="75000"/>
                  </a:schemeClr>
                </a:solidFill>
              </a:rPr>
              <a:t>i</a:t>
            </a:r>
            <a:r>
              <a:rPr lang="en-US" sz="2600" dirty="0" smtClean="0">
                <a:solidFill>
                  <a:schemeClr val="tx2">
                    <a:lumMod val="75000"/>
                  </a:schemeClr>
                </a:solidFill>
              </a:rPr>
              <a:t>, </a:t>
            </a:r>
          </a:p>
          <a:p>
            <a:pPr marL="514350" indent="-514350" algn="l">
              <a:buFont typeface="+mj-lt"/>
              <a:buAutoNum type="arabicPeriod"/>
              <a:defRPr/>
            </a:pPr>
            <a:r>
              <a:rPr lang="en-US" sz="2600" dirty="0" smtClean="0">
                <a:solidFill>
                  <a:schemeClr val="tx2">
                    <a:lumMod val="75000"/>
                  </a:schemeClr>
                </a:solidFill>
              </a:rPr>
              <a:t> </a:t>
            </a:r>
            <a:r>
              <a:rPr lang="en-US" sz="2600" i="1" dirty="0" err="1" smtClean="0">
                <a:solidFill>
                  <a:schemeClr val="tx2">
                    <a:lumMod val="75000"/>
                  </a:schemeClr>
                </a:solidFill>
              </a:rPr>
              <a:t>s</a:t>
            </a:r>
            <a:r>
              <a:rPr lang="en-US" sz="2600" i="1" baseline="-25000" dirty="0" err="1" smtClean="0">
                <a:solidFill>
                  <a:schemeClr val="tx2">
                    <a:lumMod val="75000"/>
                  </a:schemeClr>
                </a:solidFill>
              </a:rPr>
              <a:t>i</a:t>
            </a:r>
            <a:r>
              <a:rPr lang="en-US" sz="2600" dirty="0" smtClean="0">
                <a:solidFill>
                  <a:schemeClr val="tx2">
                    <a:lumMod val="75000"/>
                  </a:schemeClr>
                </a:solidFill>
              </a:rPr>
              <a:t>(</a:t>
            </a:r>
            <a:r>
              <a:rPr lang="en-US" sz="2600" i="1" dirty="0" err="1" smtClean="0">
                <a:solidFill>
                  <a:schemeClr val="tx2">
                    <a:lumMod val="75000"/>
                  </a:schemeClr>
                </a:solidFill>
              </a:rPr>
              <a:t>y</a:t>
            </a:r>
            <a:r>
              <a:rPr lang="en-US" sz="2600" dirty="0" err="1" smtClean="0">
                <a:solidFill>
                  <a:schemeClr val="tx2">
                    <a:lumMod val="75000"/>
                  </a:schemeClr>
                </a:solidFill>
              </a:rPr>
              <a:t>,</a:t>
            </a:r>
            <a:r>
              <a:rPr lang="en-US" sz="2600" i="1" dirty="0" err="1" smtClean="0">
                <a:solidFill>
                  <a:schemeClr val="tx2">
                    <a:lumMod val="75000"/>
                  </a:schemeClr>
                </a:solidFill>
              </a:rPr>
              <a:t>p</a:t>
            </a:r>
            <a:r>
              <a:rPr lang="en-US" sz="2600" dirty="0" smtClean="0">
                <a:solidFill>
                  <a:schemeClr val="tx2">
                    <a:lumMod val="75000"/>
                  </a:schemeClr>
                </a:solidFill>
              </a:rPr>
              <a:t>) &lt; 0 if the household is a net buyer of</a:t>
            </a:r>
          </a:p>
          <a:p>
            <a:pPr marL="514350" indent="-514350" algn="l">
              <a:buFont typeface="+mj-lt"/>
              <a:buAutoNum type="arabicPeriod"/>
              <a:defRPr/>
            </a:pPr>
            <a:r>
              <a:rPr lang="en-US" sz="2600" dirty="0" smtClean="0">
                <a:solidFill>
                  <a:schemeClr val="tx2">
                    <a:lumMod val="75000"/>
                  </a:schemeClr>
                </a:solidFill>
              </a:rPr>
              <a:t> </a:t>
            </a:r>
            <a:r>
              <a:rPr lang="en-US" sz="2600" i="1" dirty="0" err="1" smtClean="0">
                <a:solidFill>
                  <a:schemeClr val="tx2">
                    <a:lumMod val="75000"/>
                  </a:schemeClr>
                </a:solidFill>
              </a:rPr>
              <a:t>s</a:t>
            </a:r>
            <a:r>
              <a:rPr lang="en-US" sz="2600" i="1" baseline="-25000" dirty="0" err="1" smtClean="0">
                <a:solidFill>
                  <a:schemeClr val="tx2">
                    <a:lumMod val="75000"/>
                  </a:schemeClr>
                </a:solidFill>
              </a:rPr>
              <a:t>i</a:t>
            </a:r>
            <a:r>
              <a:rPr lang="en-US" sz="2600" dirty="0" smtClean="0">
                <a:solidFill>
                  <a:schemeClr val="tx2">
                    <a:lumMod val="75000"/>
                  </a:schemeClr>
                </a:solidFill>
              </a:rPr>
              <a:t>(</a:t>
            </a:r>
            <a:r>
              <a:rPr lang="en-US" sz="2600" i="1" dirty="0" err="1" smtClean="0">
                <a:solidFill>
                  <a:schemeClr val="tx2">
                    <a:lumMod val="75000"/>
                  </a:schemeClr>
                </a:solidFill>
              </a:rPr>
              <a:t>y</a:t>
            </a:r>
            <a:r>
              <a:rPr lang="en-US" sz="2600" dirty="0" err="1" smtClean="0">
                <a:solidFill>
                  <a:schemeClr val="tx2">
                    <a:lumMod val="75000"/>
                  </a:schemeClr>
                </a:solidFill>
              </a:rPr>
              <a:t>,</a:t>
            </a:r>
            <a:r>
              <a:rPr lang="en-US" sz="2600" i="1" dirty="0" err="1" smtClean="0">
                <a:solidFill>
                  <a:schemeClr val="tx2">
                    <a:lumMod val="75000"/>
                  </a:schemeClr>
                </a:solidFill>
              </a:rPr>
              <a:t>p</a:t>
            </a:r>
            <a:r>
              <a:rPr lang="en-US" sz="2600" dirty="0" smtClean="0">
                <a:solidFill>
                  <a:schemeClr val="tx2">
                    <a:lumMod val="75000"/>
                  </a:schemeClr>
                </a:solidFill>
              </a:rPr>
              <a:t>) = 0 if the household is autarkic with respect to, and </a:t>
            </a:r>
          </a:p>
          <a:p>
            <a:pPr marL="514350" indent="-514350" algn="l">
              <a:buFont typeface="+mj-lt"/>
              <a:buAutoNum type="arabicPeriod"/>
              <a:defRPr/>
            </a:pPr>
            <a:r>
              <a:rPr lang="en-US" sz="2600" dirty="0" smtClean="0">
                <a:solidFill>
                  <a:schemeClr val="tx2">
                    <a:lumMod val="75000"/>
                  </a:schemeClr>
                </a:solidFill>
              </a:rPr>
              <a:t> </a:t>
            </a:r>
            <a:r>
              <a:rPr lang="en-US" sz="2600" i="1" dirty="0" err="1" smtClean="0">
                <a:solidFill>
                  <a:schemeClr val="tx2">
                    <a:lumMod val="75000"/>
                  </a:schemeClr>
                </a:solidFill>
              </a:rPr>
              <a:t>s</a:t>
            </a:r>
            <a:r>
              <a:rPr lang="en-US" sz="2600" i="1" baseline="-25000" dirty="0" err="1" smtClean="0">
                <a:solidFill>
                  <a:schemeClr val="tx2">
                    <a:lumMod val="75000"/>
                  </a:schemeClr>
                </a:solidFill>
              </a:rPr>
              <a:t>i</a:t>
            </a:r>
            <a:r>
              <a:rPr lang="en-US" sz="2600" dirty="0" smtClean="0">
                <a:solidFill>
                  <a:schemeClr val="tx2">
                    <a:lumMod val="75000"/>
                  </a:schemeClr>
                </a:solidFill>
              </a:rPr>
              <a:t>(</a:t>
            </a:r>
            <a:r>
              <a:rPr lang="en-US" sz="2600" i="1" dirty="0" err="1" smtClean="0">
                <a:solidFill>
                  <a:schemeClr val="tx2">
                    <a:lumMod val="75000"/>
                  </a:schemeClr>
                </a:solidFill>
              </a:rPr>
              <a:t>y</a:t>
            </a:r>
            <a:r>
              <a:rPr lang="en-US" sz="2600" dirty="0" err="1" smtClean="0">
                <a:solidFill>
                  <a:schemeClr val="tx2">
                    <a:lumMod val="75000"/>
                  </a:schemeClr>
                </a:solidFill>
              </a:rPr>
              <a:t>,</a:t>
            </a:r>
            <a:r>
              <a:rPr lang="en-US" sz="2600" i="1" dirty="0" err="1" smtClean="0">
                <a:solidFill>
                  <a:schemeClr val="tx2">
                    <a:lumMod val="75000"/>
                  </a:schemeClr>
                </a:solidFill>
              </a:rPr>
              <a:t>p</a:t>
            </a:r>
            <a:r>
              <a:rPr lang="en-US" sz="2600" dirty="0" smtClean="0">
                <a:solidFill>
                  <a:schemeClr val="tx2">
                    <a:lumMod val="75000"/>
                  </a:schemeClr>
                </a:solidFill>
              </a:rPr>
              <a:t>) &gt; 0 if the household is a net seller</a:t>
            </a:r>
          </a:p>
          <a:p>
            <a:pPr algn="l">
              <a:defRPr/>
            </a:pPr>
            <a:r>
              <a:rPr lang="en-US" sz="2600" dirty="0" smtClean="0">
                <a:solidFill>
                  <a:schemeClr val="tx2">
                    <a:lumMod val="75000"/>
                  </a:schemeClr>
                </a:solidFill>
              </a:rPr>
              <a:t>of commodity </a:t>
            </a:r>
            <a:r>
              <a:rPr lang="en-US" sz="2600" i="1" dirty="0" smtClean="0">
                <a:solidFill>
                  <a:schemeClr val="tx2">
                    <a:lumMod val="75000"/>
                  </a:schemeClr>
                </a:solidFill>
              </a:rPr>
              <a:t>i.</a:t>
            </a:r>
            <a:endParaRPr lang="en-US" sz="2600" dirty="0" smtClean="0">
              <a:solidFill>
                <a:schemeClr val="tx2">
                  <a:lumMod val="75000"/>
                </a:schemeClr>
              </a:solidFill>
            </a:endParaRP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The NBR is easy obtain – one does not even need to run a regression. It can be computed from the relevant data.</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105400"/>
          </a:xfrm>
        </p:spPr>
        <p:txBody>
          <a:bodyPr rtlCol="0">
            <a:normAutofit/>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Methodology: Food Price Volatility</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What economists did not know until very recently was how to measure the welfare impacts of food price volatility (also known as price risk, or price uncertainty).</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In </a:t>
            </a:r>
            <a:r>
              <a:rPr lang="en-US" sz="2600" dirty="0" smtClean="0">
                <a:solidFill>
                  <a:schemeClr val="tx2">
                    <a:lumMod val="75000"/>
                  </a:schemeClr>
                </a:solidFill>
                <a:hlinkClick r:id="rId4"/>
              </a:rPr>
              <a:t>Bellemare et al. (2011)</a:t>
            </a:r>
            <a:r>
              <a:rPr lang="en-US" sz="2600" dirty="0" smtClean="0">
                <a:solidFill>
                  <a:schemeClr val="tx2">
                    <a:lumMod val="75000"/>
                  </a:schemeClr>
                </a:solidFill>
              </a:rPr>
              <a:t>, we develop a measure of household willingness to pay (WTP) to stabilize (i.e., eliminate the volatility in) the price of several commodities at once.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715000"/>
          </a:xfrm>
        </p:spPr>
        <p:txBody>
          <a:bodyPr rtlCol="0">
            <a:normAutofit lnSpcReduction="10000"/>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Methodology: Food Price Volatility</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To stabilize the price of commodity </a:t>
            </a:r>
            <a:r>
              <a:rPr lang="en-US" sz="2600" i="1" dirty="0" smtClean="0">
                <a:solidFill>
                  <a:schemeClr val="tx2">
                    <a:lumMod val="75000"/>
                  </a:schemeClr>
                </a:solidFill>
              </a:rPr>
              <a:t>i</a:t>
            </a:r>
            <a:r>
              <a:rPr lang="en-US" sz="2600" dirty="0" smtClean="0">
                <a:solidFill>
                  <a:schemeClr val="tx2">
                    <a:lumMod val="75000"/>
                  </a:schemeClr>
                </a:solidFill>
              </a:rPr>
              <a:t>, the household’s WTP is such that</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a:defRPr/>
            </a:pPr>
            <a:r>
              <a:rPr lang="en-US" sz="2600" dirty="0" smtClean="0">
                <a:solidFill>
                  <a:schemeClr val="tx2">
                    <a:lumMod val="75000"/>
                  </a:schemeClr>
                </a:solidFill>
              </a:rPr>
              <a:t>where </a:t>
            </a:r>
            <a:r>
              <a:rPr lang="en-US" sz="2600" dirty="0" smtClean="0">
                <a:solidFill>
                  <a:schemeClr val="tx2">
                    <a:lumMod val="75000"/>
                  </a:schemeClr>
                </a:solidFill>
                <a:sym typeface="Symbol"/>
              </a:rPr>
              <a:t></a:t>
            </a:r>
            <a:r>
              <a:rPr lang="en-US" sz="2600" i="1" baseline="-25000" dirty="0" smtClean="0">
                <a:solidFill>
                  <a:schemeClr val="tx2">
                    <a:lumMod val="75000"/>
                  </a:schemeClr>
                </a:solidFill>
                <a:sym typeface="Symbol"/>
              </a:rPr>
              <a:t>i</a:t>
            </a:r>
            <a:r>
              <a:rPr lang="en-US" sz="2600" dirty="0" smtClean="0">
                <a:solidFill>
                  <a:schemeClr val="tx2">
                    <a:lumMod val="75000"/>
                  </a:schemeClr>
                </a:solidFill>
                <a:sym typeface="Symbol"/>
              </a:rPr>
              <a:t> is the variance in the price of commodity </a:t>
            </a:r>
            <a:r>
              <a:rPr lang="en-US" sz="2600" i="1" dirty="0" smtClean="0">
                <a:solidFill>
                  <a:schemeClr val="tx2">
                    <a:lumMod val="75000"/>
                  </a:schemeClr>
                </a:solidFill>
                <a:sym typeface="Symbol"/>
              </a:rPr>
              <a:t>i</a:t>
            </a:r>
            <a:r>
              <a:rPr lang="en-US" sz="2600" dirty="0" smtClean="0">
                <a:solidFill>
                  <a:schemeClr val="tx2">
                    <a:lumMod val="75000"/>
                  </a:schemeClr>
                </a:solidFill>
                <a:sym typeface="Symbol"/>
              </a:rPr>
              <a:t> and </a:t>
            </a:r>
            <a:r>
              <a:rPr lang="en-US" sz="2600" i="1" baseline="-25000" dirty="0" err="1" smtClean="0">
                <a:solidFill>
                  <a:schemeClr val="tx2">
                    <a:lumMod val="75000"/>
                  </a:schemeClr>
                </a:solidFill>
                <a:sym typeface="Symbol"/>
              </a:rPr>
              <a:t>ij</a:t>
            </a:r>
            <a:r>
              <a:rPr lang="en-US" sz="2600" dirty="0" smtClean="0">
                <a:solidFill>
                  <a:schemeClr val="tx2">
                    <a:lumMod val="75000"/>
                  </a:schemeClr>
                </a:solidFill>
                <a:sym typeface="Symbol"/>
              </a:rPr>
              <a:t> is the covariance between the price of commodity </a:t>
            </a:r>
            <a:r>
              <a:rPr lang="en-US" sz="2600" i="1" dirty="0" smtClean="0">
                <a:solidFill>
                  <a:schemeClr val="tx2">
                    <a:lumMod val="75000"/>
                  </a:schemeClr>
                </a:solidFill>
                <a:sym typeface="Symbol"/>
              </a:rPr>
              <a:t>i</a:t>
            </a:r>
            <a:r>
              <a:rPr lang="en-US" sz="2600" dirty="0" smtClean="0">
                <a:solidFill>
                  <a:schemeClr val="tx2">
                    <a:lumMod val="75000"/>
                  </a:schemeClr>
                </a:solidFill>
                <a:sym typeface="Symbol"/>
              </a:rPr>
              <a:t> and the price of commodity </a:t>
            </a:r>
            <a:r>
              <a:rPr lang="en-US" sz="2600" i="1" dirty="0" smtClean="0">
                <a:solidFill>
                  <a:schemeClr val="tx2">
                    <a:lumMod val="75000"/>
                  </a:schemeClr>
                </a:solidFill>
                <a:sym typeface="Symbol"/>
              </a:rPr>
              <a:t>j</a:t>
            </a:r>
            <a:r>
              <a:rPr lang="en-US" sz="2600" dirty="0" smtClean="0">
                <a:solidFill>
                  <a:schemeClr val="tx2">
                    <a:lumMod val="75000"/>
                  </a:schemeClr>
                </a:solidFill>
                <a:sym typeface="Symbol"/>
              </a:rPr>
              <a:t>.</a:t>
            </a:r>
          </a:p>
          <a:p>
            <a:pPr algn="l">
              <a:defRPr/>
            </a:pPr>
            <a:endParaRPr lang="en-US" sz="2600" dirty="0" smtClean="0">
              <a:solidFill>
                <a:schemeClr val="tx2">
                  <a:lumMod val="75000"/>
                </a:schemeClr>
              </a:solidFill>
              <a:sym typeface="Symbol"/>
            </a:endParaRPr>
          </a:p>
          <a:p>
            <a:pPr algn="l">
              <a:defRPr/>
            </a:pPr>
            <a:r>
              <a:rPr lang="en-US" sz="2600" dirty="0" smtClean="0">
                <a:solidFill>
                  <a:schemeClr val="tx2">
                    <a:lumMod val="75000"/>
                  </a:schemeClr>
                </a:solidFill>
                <a:sym typeface="Symbol"/>
              </a:rPr>
              <a:t>The </a:t>
            </a:r>
            <a:r>
              <a:rPr lang="en-US" sz="2600" i="1" dirty="0" smtClean="0">
                <a:solidFill>
                  <a:schemeClr val="tx2">
                    <a:lumMod val="75000"/>
                  </a:schemeClr>
                </a:solidFill>
                <a:sym typeface="Symbol"/>
              </a:rPr>
              <a:t>A</a:t>
            </a:r>
            <a:r>
              <a:rPr lang="en-US" sz="2600" dirty="0" smtClean="0">
                <a:solidFill>
                  <a:schemeClr val="tx2">
                    <a:lumMod val="75000"/>
                  </a:schemeClr>
                </a:solidFill>
                <a:sym typeface="Symbol"/>
              </a:rPr>
              <a:t> coefficients are the household’s coefficients of price risk aversion – those need to be estimated using regression results, as they rely on elasticities and budget shares.</a:t>
            </a:r>
            <a:endParaRPr lang="en-US" sz="2600" dirty="0" smtClean="0">
              <a:solidFill>
                <a:schemeClr val="tx2">
                  <a:lumMod val="75000"/>
                </a:schemeClr>
              </a:solidFill>
            </a:endParaRPr>
          </a:p>
        </p:txBody>
      </p:sp>
      <p:pic>
        <p:nvPicPr>
          <p:cNvPr id="6146" name="Picture 2"/>
          <p:cNvPicPr>
            <a:picLocks noChangeAspect="1" noChangeArrowheads="1"/>
          </p:cNvPicPr>
          <p:nvPr/>
        </p:nvPicPr>
        <p:blipFill>
          <a:blip r:embed="rId4" cstate="print"/>
          <a:srcRect/>
          <a:stretch>
            <a:fillRect/>
          </a:stretch>
        </p:blipFill>
        <p:spPr bwMode="auto">
          <a:xfrm>
            <a:off x="2438400" y="2590800"/>
            <a:ext cx="3876675" cy="1066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715000"/>
          </a:xfrm>
        </p:spPr>
        <p:txBody>
          <a:bodyPr rtlCol="0">
            <a:normAutofit/>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Methodology: Food Price Volatility</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a:defRPr/>
            </a:pPr>
            <a:r>
              <a:rPr lang="en-US" sz="2600" dirty="0" smtClean="0">
                <a:solidFill>
                  <a:schemeClr val="tx2">
                    <a:lumMod val="75000"/>
                  </a:schemeClr>
                </a:solidFill>
              </a:rPr>
              <a:t>Likewise, to stabilize the price of all commodities, the household’s WTP is such that</a:t>
            </a:r>
          </a:p>
          <a:p>
            <a:pPr algn="l">
              <a:defRPr/>
            </a:pPr>
            <a:endParaRPr lang="en-US" sz="2600" dirty="0" smtClean="0">
              <a:solidFill>
                <a:schemeClr val="tx2">
                  <a:lumMod val="75000"/>
                </a:schemeClr>
              </a:solidFill>
            </a:endParaRPr>
          </a:p>
          <a:p>
            <a:pPr algn="l">
              <a:defRPr/>
            </a:pPr>
            <a:endParaRPr lang="en-US" sz="2600" dirty="0" smtClean="0">
              <a:solidFill>
                <a:schemeClr val="tx2">
                  <a:lumMod val="75000"/>
                </a:schemeClr>
              </a:solidFill>
            </a:endParaRPr>
          </a:p>
          <a:p>
            <a:pPr algn="l">
              <a:defRPr/>
            </a:pPr>
            <a:endParaRPr lang="en-US" sz="2600" dirty="0" smtClean="0">
              <a:solidFill>
                <a:schemeClr val="tx2">
                  <a:lumMod val="75000"/>
                </a:schemeClr>
              </a:solidFill>
            </a:endParaRPr>
          </a:p>
          <a:p>
            <a:pPr algn="l">
              <a:defRPr/>
            </a:pPr>
            <a:r>
              <a:rPr lang="en-US" sz="2600" dirty="0" smtClean="0">
                <a:solidFill>
                  <a:schemeClr val="tx2">
                    <a:lumMod val="75000"/>
                  </a:schemeClr>
                </a:solidFill>
              </a:rPr>
              <a:t>One can thus estimate household WTP to stabilize the price of one commodity or household WTP to stabilize the prices of a number of commodities.</a:t>
            </a:r>
          </a:p>
          <a:p>
            <a:pPr algn="l">
              <a:defRPr/>
            </a:pPr>
            <a:endParaRPr lang="en-US" sz="2600" dirty="0" smtClean="0">
              <a:solidFill>
                <a:schemeClr val="tx2">
                  <a:lumMod val="75000"/>
                </a:schemeClr>
              </a:solidFill>
            </a:endParaRPr>
          </a:p>
        </p:txBody>
      </p:sp>
      <p:pic>
        <p:nvPicPr>
          <p:cNvPr id="7170" name="Picture 2"/>
          <p:cNvPicPr>
            <a:picLocks noChangeAspect="1" noChangeArrowheads="1"/>
          </p:cNvPicPr>
          <p:nvPr/>
        </p:nvPicPr>
        <p:blipFill>
          <a:blip r:embed="rId4" cstate="print"/>
          <a:srcRect/>
          <a:stretch>
            <a:fillRect/>
          </a:stretch>
        </p:blipFill>
        <p:spPr bwMode="auto">
          <a:xfrm>
            <a:off x="2895600" y="3124200"/>
            <a:ext cx="3067050" cy="990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715000"/>
          </a:xfrm>
        </p:spPr>
        <p:txBody>
          <a:bodyPr rtlCol="0">
            <a:normAutofit/>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Methodology: Food Price Volatility</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a:defRPr/>
            </a:pPr>
            <a:r>
              <a:rPr lang="en-US" sz="2600" dirty="0" smtClean="0">
                <a:solidFill>
                  <a:schemeClr val="tx2">
                    <a:lumMod val="75000"/>
                  </a:schemeClr>
                </a:solidFill>
              </a:rPr>
              <a:t>Because households both produce and consume, the sign of their WTP to stabilize prices is not immediately obvious.</a:t>
            </a:r>
          </a:p>
          <a:p>
            <a:pPr algn="l">
              <a:defRPr/>
            </a:pPr>
            <a:endParaRPr lang="en-US" sz="2600" dirty="0" smtClean="0">
              <a:solidFill>
                <a:schemeClr val="tx2">
                  <a:lumMod val="75000"/>
                </a:schemeClr>
              </a:solidFill>
            </a:endParaRPr>
          </a:p>
          <a:p>
            <a:pPr algn="l">
              <a:defRPr/>
            </a:pPr>
            <a:r>
              <a:rPr lang="en-US" sz="2600" dirty="0" smtClean="0">
                <a:solidFill>
                  <a:schemeClr val="tx2">
                    <a:lumMod val="75000"/>
                  </a:schemeClr>
                </a:solidFill>
              </a:rPr>
              <a:t>While it is generally the case that a net producer of a commodity will be price risk-averse (i.e., </a:t>
            </a:r>
            <a:r>
              <a:rPr lang="en-US" sz="2600" i="1" dirty="0" smtClean="0">
                <a:solidFill>
                  <a:schemeClr val="tx2">
                    <a:lumMod val="75000"/>
                  </a:schemeClr>
                </a:solidFill>
              </a:rPr>
              <a:t>WTP</a:t>
            </a:r>
            <a:r>
              <a:rPr lang="en-US" sz="2600" i="1" baseline="-25000" dirty="0" smtClean="0">
                <a:solidFill>
                  <a:schemeClr val="tx2">
                    <a:lumMod val="75000"/>
                  </a:schemeClr>
                </a:solidFill>
              </a:rPr>
              <a:t>i</a:t>
            </a:r>
            <a:r>
              <a:rPr lang="en-US" sz="2600" dirty="0" smtClean="0">
                <a:solidFill>
                  <a:schemeClr val="tx2">
                    <a:lumMod val="75000"/>
                  </a:schemeClr>
                </a:solidFill>
              </a:rPr>
              <a:t> &gt; 0) and that a net consumer of the same commodity will be price risk-loving (i.e., </a:t>
            </a:r>
            <a:r>
              <a:rPr lang="en-US" sz="2600" i="1" dirty="0" smtClean="0">
                <a:solidFill>
                  <a:schemeClr val="tx2">
                    <a:lumMod val="75000"/>
                  </a:schemeClr>
                </a:solidFill>
              </a:rPr>
              <a:t>WTP</a:t>
            </a:r>
            <a:r>
              <a:rPr lang="en-US" sz="2600" i="1" baseline="-25000" dirty="0" smtClean="0">
                <a:solidFill>
                  <a:schemeClr val="tx2">
                    <a:lumMod val="75000"/>
                  </a:schemeClr>
                </a:solidFill>
              </a:rPr>
              <a:t>i</a:t>
            </a:r>
            <a:r>
              <a:rPr lang="en-US" sz="2600" dirty="0" smtClean="0">
                <a:solidFill>
                  <a:schemeClr val="tx2">
                    <a:lumMod val="75000"/>
                  </a:schemeClr>
                </a:solidFill>
              </a:rPr>
              <a:t> &lt; 0) with respect to the price of that commodity, the relationship is not one-to-one given the relative magnitudes of the coefficients involved in computing these WTPs.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715000"/>
          </a:xfrm>
        </p:spPr>
        <p:txBody>
          <a:bodyPr rtlCol="0">
            <a:normAutofit/>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Methodology: Data</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a:defRPr/>
            </a:pPr>
            <a:r>
              <a:rPr lang="en-US" sz="2600" dirty="0" smtClean="0">
                <a:solidFill>
                  <a:schemeClr val="tx2">
                    <a:lumMod val="75000"/>
                  </a:schemeClr>
                </a:solidFill>
              </a:rPr>
              <a:t>The data used in this exercise come from the publicly available </a:t>
            </a:r>
            <a:r>
              <a:rPr lang="en-US" sz="2600" dirty="0" smtClean="0">
                <a:solidFill>
                  <a:schemeClr val="tx2">
                    <a:lumMod val="75000"/>
                  </a:schemeClr>
                </a:solidFill>
                <a:hlinkClick r:id="rId4"/>
              </a:rPr>
              <a:t>Ethiopia Rural Household Survey</a:t>
            </a:r>
            <a:r>
              <a:rPr lang="en-US" sz="2600" dirty="0" smtClean="0">
                <a:solidFill>
                  <a:schemeClr val="tx2">
                    <a:lumMod val="75000"/>
                  </a:schemeClr>
                </a:solidFill>
              </a:rPr>
              <a:t> (ERHS)</a:t>
            </a:r>
          </a:p>
          <a:p>
            <a:pPr algn="l">
              <a:defRPr/>
            </a:pPr>
            <a:endParaRPr lang="en-US" sz="2600" dirty="0" smtClean="0">
              <a:solidFill>
                <a:schemeClr val="tx2">
                  <a:lumMod val="75000"/>
                </a:schemeClr>
              </a:solidFill>
            </a:endParaRPr>
          </a:p>
          <a:p>
            <a:pPr algn="l">
              <a:defRPr/>
            </a:pPr>
            <a:r>
              <a:rPr lang="en-US" sz="2600" dirty="0" smtClean="0">
                <a:solidFill>
                  <a:schemeClr val="tx2">
                    <a:lumMod val="75000"/>
                  </a:schemeClr>
                </a:solidFill>
              </a:rPr>
              <a:t>I use the 1994a, 1994b, 1995, and 1997 rounds of the ERHS, which records both household consumption and production decisions for a number of commodities.</a:t>
            </a:r>
          </a:p>
          <a:p>
            <a:pPr algn="l">
              <a:defRPr/>
            </a:pPr>
            <a:endParaRPr lang="en-US" sz="2600" dirty="0" smtClean="0">
              <a:solidFill>
                <a:schemeClr val="tx2">
                  <a:lumMod val="75000"/>
                </a:schemeClr>
              </a:solidFill>
            </a:endParaRPr>
          </a:p>
          <a:p>
            <a:pPr algn="l">
              <a:defRPr/>
            </a:pPr>
            <a:r>
              <a:rPr lang="en-US" sz="2600" dirty="0" smtClean="0">
                <a:solidFill>
                  <a:schemeClr val="tx2">
                    <a:lumMod val="75000"/>
                  </a:schemeClr>
                </a:solidFill>
              </a:rPr>
              <a:t>The data include 1494 rural households across 16 districts and over three seasons. The results I am presenting today rely on 8556 observations.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715000"/>
          </a:xfrm>
        </p:spPr>
        <p:txBody>
          <a:bodyPr rtlCol="0">
            <a:normAutofit/>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Methodology: Data</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In what follows, I will focus on the top seven commodities (percentage of non-autarkic households in parentheses):</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marL="514350" indent="-514350" algn="l" eaLnBrk="1" fontAlgn="auto" hangingPunct="1">
              <a:spcAft>
                <a:spcPts val="0"/>
              </a:spcAft>
              <a:buFont typeface="+mj-lt"/>
              <a:buAutoNum type="arabicPeriod"/>
              <a:defRPr/>
            </a:pPr>
            <a:r>
              <a:rPr lang="en-US" sz="2600" dirty="0" smtClean="0">
                <a:solidFill>
                  <a:schemeClr val="tx2">
                    <a:lumMod val="75000"/>
                  </a:schemeClr>
                </a:solidFill>
              </a:rPr>
              <a:t>Coffee (79%)</a:t>
            </a:r>
          </a:p>
          <a:p>
            <a:pPr marL="514350" indent="-514350" algn="l" eaLnBrk="1" fontAlgn="auto" hangingPunct="1">
              <a:spcAft>
                <a:spcPts val="0"/>
              </a:spcAft>
              <a:buFont typeface="+mj-lt"/>
              <a:buAutoNum type="arabicPeriod"/>
              <a:defRPr/>
            </a:pPr>
            <a:r>
              <a:rPr lang="en-US" sz="2600" dirty="0" smtClean="0">
                <a:solidFill>
                  <a:schemeClr val="tx2">
                    <a:lumMod val="75000"/>
                  </a:schemeClr>
                </a:solidFill>
              </a:rPr>
              <a:t>Maize (46%)</a:t>
            </a:r>
          </a:p>
          <a:p>
            <a:pPr marL="514350" indent="-514350" algn="l" eaLnBrk="1" fontAlgn="auto" hangingPunct="1">
              <a:spcAft>
                <a:spcPts val="0"/>
              </a:spcAft>
              <a:buFont typeface="+mj-lt"/>
              <a:buAutoNum type="arabicPeriod"/>
              <a:defRPr/>
            </a:pPr>
            <a:r>
              <a:rPr lang="en-US" sz="2600" dirty="0" smtClean="0">
                <a:solidFill>
                  <a:schemeClr val="tx2">
                    <a:lumMod val="75000"/>
                  </a:schemeClr>
                </a:solidFill>
              </a:rPr>
              <a:t>Beans (35%)</a:t>
            </a:r>
          </a:p>
          <a:p>
            <a:pPr marL="514350" indent="-514350" algn="l" eaLnBrk="1" fontAlgn="auto" hangingPunct="1">
              <a:spcAft>
                <a:spcPts val="0"/>
              </a:spcAft>
              <a:buFont typeface="+mj-lt"/>
              <a:buAutoNum type="arabicPeriod"/>
              <a:defRPr/>
            </a:pPr>
            <a:r>
              <a:rPr lang="en-US" sz="2600" dirty="0" smtClean="0">
                <a:solidFill>
                  <a:schemeClr val="tx2">
                    <a:lumMod val="75000"/>
                  </a:schemeClr>
                </a:solidFill>
              </a:rPr>
              <a:t>Wheat (33%)</a:t>
            </a:r>
          </a:p>
          <a:p>
            <a:pPr marL="514350" indent="-514350" algn="l" eaLnBrk="1" fontAlgn="auto" hangingPunct="1">
              <a:spcAft>
                <a:spcPts val="0"/>
              </a:spcAft>
              <a:buFont typeface="+mj-lt"/>
              <a:buAutoNum type="arabicPeriod"/>
              <a:defRPr/>
            </a:pPr>
            <a:r>
              <a:rPr lang="en-US" sz="2600" dirty="0" smtClean="0">
                <a:solidFill>
                  <a:schemeClr val="tx2">
                    <a:lumMod val="75000"/>
                  </a:schemeClr>
                </a:solidFill>
              </a:rPr>
              <a:t>Teff (33%)</a:t>
            </a:r>
          </a:p>
          <a:p>
            <a:pPr marL="514350" indent="-514350" algn="l" eaLnBrk="1" fontAlgn="auto" hangingPunct="1">
              <a:spcAft>
                <a:spcPts val="0"/>
              </a:spcAft>
              <a:buFont typeface="+mj-lt"/>
              <a:buAutoNum type="arabicPeriod"/>
              <a:defRPr/>
            </a:pPr>
            <a:r>
              <a:rPr lang="en-US" sz="2600" dirty="0" smtClean="0">
                <a:solidFill>
                  <a:schemeClr val="tx2">
                    <a:lumMod val="75000"/>
                  </a:schemeClr>
                </a:solidFill>
              </a:rPr>
              <a:t>Sorghum (31%)</a:t>
            </a:r>
          </a:p>
          <a:p>
            <a:pPr marL="514350" indent="-514350" algn="l" eaLnBrk="1" fontAlgn="auto" hangingPunct="1">
              <a:spcAft>
                <a:spcPts val="0"/>
              </a:spcAft>
              <a:buFont typeface="+mj-lt"/>
              <a:buAutoNum type="arabicPeriod"/>
              <a:defRPr/>
            </a:pPr>
            <a:r>
              <a:rPr lang="en-US" sz="2600" dirty="0" smtClean="0">
                <a:solidFill>
                  <a:schemeClr val="tx2">
                    <a:lumMod val="75000"/>
                  </a:schemeClr>
                </a:solidFill>
              </a:rPr>
              <a:t>Barley (20%)</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715000"/>
          </a:xfrm>
        </p:spPr>
        <p:txBody>
          <a:bodyPr rtlCol="0">
            <a:normAutofit lnSpcReduction="10000"/>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Methodology: Data</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The proportions of households who neither buy nor sell of each commodity are quite high in these data. </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These households are insulated from the market – rising food prices and food price volatility have no effect on their welfare, but they have lower welfare overall.</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This can be the result of preferences – a household may not like teff, and so it neither buys or sells it. Often, however, it is the result of transaction costs, which make it too costly for the household to participate on the market as a buyer or a seller (Bellemare and Barrett, 2006).</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715000"/>
          </a:xfrm>
        </p:spPr>
        <p:txBody>
          <a:bodyPr rtlCol="0">
            <a:normAutofit lnSpcReduction="10000"/>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Methodology: Data</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This problem of market access is a significant aspect of my research agenda.</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We often hear policy makers talk about increasing agricultural productivity in sub-Saharan Africa, but what would increased productivity bring without market access?</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a:defRPr/>
            </a:pPr>
            <a:r>
              <a:rPr lang="en-US" sz="2600" dirty="0" smtClean="0">
                <a:solidFill>
                  <a:schemeClr val="tx2">
                    <a:lumMod val="75000"/>
                  </a:schemeClr>
                </a:solidFill>
              </a:rPr>
              <a:t>Asked about a potential Green Revolution in Africa, Norman Borlaug once famously said that in Asia, “we just didn’t have to worry about the market (...). All we had to worry about was the science.”</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638800"/>
          </a:xfrm>
        </p:spPr>
        <p:txBody>
          <a:bodyPr rtlCol="0">
            <a:noAutofit/>
          </a:bodyPr>
          <a:lstStyle/>
          <a:p>
            <a:pPr algn="l">
              <a:defRPr/>
            </a:pPr>
            <a:r>
              <a:rPr lang="en-US" sz="2800" b="1" dirty="0" smtClean="0">
                <a:solidFill>
                  <a:schemeClr val="tx2">
                    <a:lumMod val="75000"/>
                  </a:schemeClr>
                </a:solidFill>
              </a:rPr>
              <a:t>Key Findings</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There is no need to compute NBRs to know that rising food prices benefit net sellers but hurt net buyers in the data.</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On average, the households in the data are price risk averse. That is, they are hurt by food price volatility. </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The average household would be willing to give up to 19 percent of its income to stabilize the prices of the seven commodities retained for analysis, but this masks a surprising amount of heterogeneity.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562600"/>
          </a:xfrm>
        </p:spPr>
        <p:txBody>
          <a:bodyPr rtlCol="0">
            <a:normAutofit lnSpcReduction="10000"/>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Framing the Issue</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800" dirty="0" smtClean="0">
                <a:solidFill>
                  <a:schemeClr val="tx2">
                    <a:lumMod val="75000"/>
                  </a:schemeClr>
                </a:solidFill>
              </a:rPr>
              <a:t>In the 30 years since the Food and Agriculture Organization (FAO) of the United Nations has been recording food prices, the food price index has never been this high (FAO, 2011).</a:t>
            </a:r>
          </a:p>
          <a:p>
            <a:pPr algn="l" eaLnBrk="1" fontAlgn="auto" hangingPunct="1">
              <a:spcAft>
                <a:spcPts val="0"/>
              </a:spcAft>
              <a:buFont typeface="Arial" pitchFamily="34" charset="0"/>
              <a:buNone/>
              <a:defRPr/>
            </a:pPr>
            <a:endParaRPr lang="en-US" sz="2800" dirty="0" smtClean="0">
              <a:solidFill>
                <a:schemeClr val="tx2">
                  <a:lumMod val="75000"/>
                </a:schemeClr>
              </a:solidFill>
            </a:endParaRPr>
          </a:p>
          <a:p>
            <a:pPr algn="l" eaLnBrk="1" fontAlgn="auto" hangingPunct="1">
              <a:spcAft>
                <a:spcPts val="0"/>
              </a:spcAft>
              <a:buFont typeface="Arial" pitchFamily="34" charset="0"/>
              <a:buNone/>
              <a:defRPr/>
            </a:pPr>
            <a:r>
              <a:rPr lang="en-US" sz="2800" dirty="0" smtClean="0">
                <a:solidFill>
                  <a:schemeClr val="tx2">
                    <a:lumMod val="75000"/>
                  </a:schemeClr>
                </a:solidFill>
              </a:rPr>
              <a:t>In 2000, the food price index averaged 90. In 2010, it averaged 185. </a:t>
            </a:r>
          </a:p>
          <a:p>
            <a:pPr algn="l" eaLnBrk="1" fontAlgn="auto" hangingPunct="1">
              <a:spcAft>
                <a:spcPts val="0"/>
              </a:spcAft>
              <a:buFont typeface="Arial" pitchFamily="34" charset="0"/>
              <a:buNone/>
              <a:defRPr/>
            </a:pPr>
            <a:endParaRPr lang="en-US" sz="2800" dirty="0" smtClean="0">
              <a:solidFill>
                <a:schemeClr val="tx2">
                  <a:lumMod val="75000"/>
                </a:schemeClr>
              </a:solidFill>
            </a:endParaRPr>
          </a:p>
          <a:p>
            <a:pPr algn="l" eaLnBrk="1" fontAlgn="auto" hangingPunct="1">
              <a:spcAft>
                <a:spcPts val="0"/>
              </a:spcAft>
              <a:buFont typeface="Arial" pitchFamily="34" charset="0"/>
              <a:buNone/>
              <a:defRPr/>
            </a:pPr>
            <a:r>
              <a:rPr lang="en-US" sz="2800" dirty="0" smtClean="0">
                <a:solidFill>
                  <a:schemeClr val="tx2">
                    <a:lumMod val="75000"/>
                  </a:schemeClr>
                </a:solidFill>
              </a:rPr>
              <a:t>The food price index currently stands at 231, i.e., above food price levels experienced during the food crisis of 2007-08.</a:t>
            </a:r>
          </a:p>
          <a:p>
            <a:pPr algn="l" eaLnBrk="1" fontAlgn="auto" hangingPunct="1">
              <a:spcAft>
                <a:spcPts val="0"/>
              </a:spcAft>
              <a:buFont typeface="Arial" pitchFamily="34" charset="0"/>
              <a:buNone/>
              <a:defRPr/>
            </a:pPr>
            <a:endParaRPr lang="en-US" sz="2800" dirty="0" smtClean="0">
              <a:solidFill>
                <a:schemeClr val="tx2">
                  <a:lumMod val="75000"/>
                </a:schemeClr>
              </a:solidFill>
            </a:endParaRPr>
          </a:p>
          <a:p>
            <a:pPr algn="l" eaLnBrk="1" fontAlgn="auto" hangingPunct="1">
              <a:spcAft>
                <a:spcPts val="0"/>
              </a:spcAft>
              <a:buFont typeface="Arial" pitchFamily="34" charset="0"/>
              <a:buNone/>
              <a:defRPr/>
            </a:pPr>
            <a:endParaRPr lang="en-US" sz="2800" dirty="0" smtClean="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pic>
        <p:nvPicPr>
          <p:cNvPr id="8194" name="Picture 2"/>
          <p:cNvPicPr>
            <a:picLocks noChangeAspect="1" noChangeArrowheads="1"/>
          </p:cNvPicPr>
          <p:nvPr/>
        </p:nvPicPr>
        <p:blipFill>
          <a:blip r:embed="rId4" cstate="print"/>
          <a:srcRect/>
          <a:stretch>
            <a:fillRect/>
          </a:stretch>
        </p:blipFill>
        <p:spPr bwMode="auto">
          <a:xfrm>
            <a:off x="1447800" y="1371600"/>
            <a:ext cx="6238875" cy="45529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105400"/>
          </a:xfrm>
        </p:spPr>
        <p:txBody>
          <a:bodyPr rtlCol="0">
            <a:noAutofit/>
          </a:bodyPr>
          <a:lstStyle/>
          <a:p>
            <a:pPr algn="l">
              <a:defRPr/>
            </a:pPr>
            <a:r>
              <a:rPr lang="en-US" sz="2800" b="1" dirty="0" smtClean="0">
                <a:solidFill>
                  <a:schemeClr val="tx2">
                    <a:lumMod val="75000"/>
                  </a:schemeClr>
                </a:solidFill>
              </a:rPr>
              <a:t>Key Findings</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In other words, the average masks the fact that the very poor in these data actually benefit slightly from food price volatility.</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That is, the main result is driven by the fact that wealthier households, who are hurt by food price volatility, lose out more than the poor benefit from food price volatility.</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105400"/>
          </a:xfrm>
        </p:spPr>
        <p:txBody>
          <a:bodyPr rtlCol="0">
            <a:noAutofit/>
          </a:bodyPr>
          <a:lstStyle/>
          <a:p>
            <a:pPr algn="l">
              <a:defRPr/>
            </a:pPr>
            <a:r>
              <a:rPr lang="en-US" sz="2800" b="1" dirty="0" smtClean="0">
                <a:solidFill>
                  <a:schemeClr val="tx2">
                    <a:lumMod val="75000"/>
                  </a:schemeClr>
                </a:solidFill>
              </a:rPr>
              <a:t>Key Findings</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Having established the welfare impacts of food price volatility, what happens when we look at the combined impacts of rising food prices and food price volatility?</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Again, the results are interesting and go against much of the policy discourse and media narratives surrounding rising food prices and food price volatility.</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pic>
        <p:nvPicPr>
          <p:cNvPr id="5" name="Picture 4"/>
          <p:cNvPicPr/>
          <p:nvPr/>
        </p:nvPicPr>
        <p:blipFill>
          <a:blip r:embed="rId4" cstate="print"/>
          <a:srcRect/>
          <a:stretch>
            <a:fillRect/>
          </a:stretch>
        </p:blipFill>
        <p:spPr bwMode="auto">
          <a:xfrm>
            <a:off x="1447800" y="1447800"/>
            <a:ext cx="6395034" cy="46817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105400"/>
          </a:xfrm>
        </p:spPr>
        <p:txBody>
          <a:bodyPr rtlCol="0">
            <a:noAutofit/>
          </a:bodyPr>
          <a:lstStyle/>
          <a:p>
            <a:pPr algn="l">
              <a:defRPr/>
            </a:pPr>
            <a:r>
              <a:rPr lang="en-US" sz="2800" b="1" dirty="0" smtClean="0">
                <a:solidFill>
                  <a:schemeClr val="tx2">
                    <a:lumMod val="75000"/>
                  </a:schemeClr>
                </a:solidFill>
              </a:rPr>
              <a:t>Key Findings</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On the one hand, the households who benefit from rising food prices (i.e., those in the right-hand side of the graph) are hurt by food price volatility (i.e., their WTP for price stabilization is positive).</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On the other hand, the households who are hurt by rising food prices (i.e., those on the left-hand side of the graph) benefit from food price volatility (i.e., their WTP for price stabilization is negative).</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endParaRPr lang="en-US" sz="2600" dirty="0" smtClean="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105400"/>
          </a:xfrm>
        </p:spPr>
        <p:txBody>
          <a:bodyPr rtlCol="0">
            <a:noAutofit/>
          </a:bodyPr>
          <a:lstStyle/>
          <a:p>
            <a:pPr algn="l">
              <a:defRPr/>
            </a:pPr>
            <a:r>
              <a:rPr lang="en-US" sz="2800" b="1" dirty="0" smtClean="0">
                <a:solidFill>
                  <a:schemeClr val="tx2">
                    <a:lumMod val="75000"/>
                  </a:schemeClr>
                </a:solidFill>
              </a:rPr>
              <a:t>Key Findings</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So when Nicolas Sarkozy claims that has decided to make food price volatility the centerpiece of his tenure as head of the G20 (Reuters 2011), it is not clear whether he really means to tackle food price volatility.</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Indeed, doing so would mean hurting the poorest of the world’s poor.</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Rather, it looks as though Sarkozy meant rising food prices.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105400"/>
          </a:xfrm>
        </p:spPr>
        <p:txBody>
          <a:bodyPr rtlCol="0">
            <a:normAutofit/>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Policy Implications</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This is where my expertise is about as good as most people’s.</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The only thing I can assert with confidence is that a policy that would hold prices constant, would simultaneously hurt and benefit both poor and wealthier households.</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Indeed, holding prices constant means that food price volatility is eliminated, and it means that food prices no longer rise.</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pic>
        <p:nvPicPr>
          <p:cNvPr id="5" name="Picture 4"/>
          <p:cNvPicPr/>
          <p:nvPr/>
        </p:nvPicPr>
        <p:blipFill>
          <a:blip r:embed="rId4" cstate="print"/>
          <a:srcRect/>
          <a:stretch>
            <a:fillRect/>
          </a:stretch>
        </p:blipFill>
        <p:spPr bwMode="auto">
          <a:xfrm>
            <a:off x="1447800" y="1447800"/>
            <a:ext cx="6395034" cy="46817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715000"/>
          </a:xfrm>
        </p:spPr>
        <p:txBody>
          <a:bodyPr rtlCol="0">
            <a:normAutofit/>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Policy Implications</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A few observations:</a:t>
            </a:r>
          </a:p>
          <a:p>
            <a:pPr marL="514350" indent="-514350" algn="l" eaLnBrk="1" fontAlgn="auto" hangingPunct="1">
              <a:spcAft>
                <a:spcPts val="0"/>
              </a:spcAft>
              <a:buFont typeface="+mj-lt"/>
              <a:buAutoNum type="arabicPeriod"/>
              <a:defRPr/>
            </a:pPr>
            <a:r>
              <a:rPr lang="en-US" sz="2600" dirty="0" smtClean="0">
                <a:solidFill>
                  <a:schemeClr val="tx2">
                    <a:lumMod val="75000"/>
                  </a:schemeClr>
                </a:solidFill>
              </a:rPr>
              <a:t>It is not obvious what the relative welfare impacts of such a policy would be.</a:t>
            </a:r>
          </a:p>
          <a:p>
            <a:pPr marL="514350" indent="-514350" algn="l" eaLnBrk="1" fontAlgn="auto" hangingPunct="1">
              <a:spcAft>
                <a:spcPts val="0"/>
              </a:spcAft>
              <a:buFont typeface="+mj-lt"/>
              <a:buAutoNum type="arabicPeriod"/>
              <a:defRPr/>
            </a:pPr>
            <a:r>
              <a:rPr lang="en-US" sz="2600" dirty="0" smtClean="0">
                <a:solidFill>
                  <a:schemeClr val="tx2">
                    <a:lumMod val="75000"/>
                  </a:schemeClr>
                </a:solidFill>
              </a:rPr>
              <a:t>It is also not obvious that this would not introduce significant distortions on the market, making such a policy second-best to </a:t>
            </a:r>
            <a:r>
              <a:rPr lang="en-US" sz="2600" i="1" dirty="0" smtClean="0">
                <a:solidFill>
                  <a:schemeClr val="tx2">
                    <a:lumMod val="75000"/>
                  </a:schemeClr>
                </a:solidFill>
              </a:rPr>
              <a:t>laissez-faire</a:t>
            </a:r>
            <a:r>
              <a:rPr lang="en-US" sz="2600" dirty="0" smtClean="0">
                <a:solidFill>
                  <a:schemeClr val="tx2">
                    <a:lumMod val="75000"/>
                  </a:schemeClr>
                </a:solidFill>
              </a:rPr>
              <a:t>.</a:t>
            </a:r>
          </a:p>
          <a:p>
            <a:pPr marL="514350" indent="-514350" algn="l" eaLnBrk="1" fontAlgn="auto" hangingPunct="1">
              <a:spcAft>
                <a:spcPts val="0"/>
              </a:spcAft>
              <a:buFont typeface="+mj-lt"/>
              <a:buAutoNum type="arabicPeriod"/>
              <a:defRPr/>
            </a:pPr>
            <a:r>
              <a:rPr lang="en-US" sz="2600" dirty="0" smtClean="0">
                <a:solidFill>
                  <a:schemeClr val="tx2">
                    <a:lumMod val="75000"/>
                  </a:schemeClr>
                </a:solidFill>
              </a:rPr>
              <a:t>Such a policy would undoubtedly be (administratively) very costly, as it would involve governments buying, holding, and selling commodities in the right amounts.</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715000"/>
          </a:xfrm>
        </p:spPr>
        <p:txBody>
          <a:bodyPr rtlCol="0">
            <a:normAutofit/>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Policy Implications</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How about commodity exchanges, where speculators could trade food futures in order to arbitrage?</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This would presumably smooth out prices over time and reduce food price volatility.</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Although some people believe that speculation has led to the current food crisis, Paul Krugman </a:t>
            </a:r>
            <a:r>
              <a:rPr lang="en-US" sz="2600" dirty="0" smtClean="0">
                <a:solidFill>
                  <a:schemeClr val="tx2">
                    <a:lumMod val="75000"/>
                  </a:schemeClr>
                </a:solidFill>
                <a:hlinkClick r:id="rId4"/>
              </a:rPr>
              <a:t>noted</a:t>
            </a:r>
            <a:r>
              <a:rPr lang="en-US" sz="2600" dirty="0" smtClean="0">
                <a:solidFill>
                  <a:schemeClr val="tx2">
                    <a:lumMod val="75000"/>
                  </a:schemeClr>
                </a:solidFill>
              </a:rPr>
              <a:t> last week that we are just not seeing signs of speculation on food markets.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105400"/>
          </a:xfrm>
        </p:spPr>
        <p:txBody>
          <a:bodyPr rtlCol="0">
            <a:normAutofit/>
          </a:bodyPr>
          <a:lstStyle/>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endParaRPr lang="en-US" sz="2800" dirty="0" smtClean="0">
              <a:solidFill>
                <a:schemeClr val="tx2">
                  <a:lumMod val="75000"/>
                </a:schemeClr>
              </a:solidFill>
            </a:endParaRPr>
          </a:p>
        </p:txBody>
      </p:sp>
      <p:pic>
        <p:nvPicPr>
          <p:cNvPr id="3074" name="Picture 2"/>
          <p:cNvPicPr>
            <a:picLocks noChangeAspect="1" noChangeArrowheads="1"/>
          </p:cNvPicPr>
          <p:nvPr/>
        </p:nvPicPr>
        <p:blipFill>
          <a:blip r:embed="rId4" cstate="print"/>
          <a:srcRect/>
          <a:stretch>
            <a:fillRect/>
          </a:stretch>
        </p:blipFill>
        <p:spPr bwMode="auto">
          <a:xfrm>
            <a:off x="1143000" y="1295400"/>
            <a:ext cx="6934200" cy="5029200"/>
          </a:xfrm>
          <a:prstGeom prst="rect">
            <a:avLst/>
          </a:prstGeom>
          <a:noFill/>
          <a:ln w="9525">
            <a:noFill/>
            <a:miter lim="800000"/>
            <a:headEnd/>
            <a:tailEnd/>
          </a:ln>
        </p:spPr>
      </p:pic>
      <p:sp>
        <p:nvSpPr>
          <p:cNvPr id="6" name="TextBox 5"/>
          <p:cNvSpPr txBox="1"/>
          <p:nvPr/>
        </p:nvSpPr>
        <p:spPr>
          <a:xfrm>
            <a:off x="1219200" y="6172200"/>
            <a:ext cx="5654240" cy="369332"/>
          </a:xfrm>
          <a:prstGeom prst="rect">
            <a:avLst/>
          </a:prstGeom>
          <a:noFill/>
        </p:spPr>
        <p:txBody>
          <a:bodyPr wrap="none" rtlCol="0">
            <a:spAutoFit/>
          </a:bodyPr>
          <a:lstStyle/>
          <a:p>
            <a:r>
              <a:rPr lang="en-US" dirty="0" smtClean="0">
                <a:solidFill>
                  <a:schemeClr val="tx2">
                    <a:lumMod val="75000"/>
                  </a:schemeClr>
                </a:solidFill>
              </a:rPr>
              <a:t>(Source: FAO Global Food Price Monitor, 3 February 2011.)</a:t>
            </a:r>
            <a:endParaRPr lang="en-US" dirty="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105400"/>
          </a:xfrm>
        </p:spPr>
        <p:txBody>
          <a:bodyPr rtlCol="0">
            <a:normAutofit/>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Other Relevant Research</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Over the past five years, I have also worked on these related </a:t>
            </a:r>
            <a:r>
              <a:rPr lang="en-US" sz="2600" dirty="0" smtClean="0">
                <a:solidFill>
                  <a:schemeClr val="tx2">
                    <a:lumMod val="75000"/>
                  </a:schemeClr>
                </a:solidFill>
              </a:rPr>
              <a:t>topics:</a:t>
            </a:r>
            <a:endParaRPr lang="en-US" sz="2600" dirty="0" smtClean="0">
              <a:solidFill>
                <a:schemeClr val="tx2">
                  <a:lumMod val="75000"/>
                </a:schemeClr>
              </a:solidFill>
            </a:endParaRPr>
          </a:p>
          <a:p>
            <a:pPr marL="514350" indent="-514350" algn="l" eaLnBrk="1" fontAlgn="auto" hangingPunct="1">
              <a:spcAft>
                <a:spcPts val="0"/>
              </a:spcAft>
              <a:buFont typeface="+mj-lt"/>
              <a:buAutoNum type="arabicPeriod"/>
              <a:defRPr/>
            </a:pPr>
            <a:r>
              <a:rPr lang="en-US" sz="2600" dirty="0" smtClean="0">
                <a:solidFill>
                  <a:schemeClr val="tx2">
                    <a:lumMod val="75000"/>
                  </a:schemeClr>
                </a:solidFill>
              </a:rPr>
              <a:t>The determinants of market </a:t>
            </a:r>
            <a:r>
              <a:rPr lang="en-US" sz="2600" dirty="0" smtClean="0">
                <a:solidFill>
                  <a:schemeClr val="tx2">
                    <a:lumMod val="75000"/>
                  </a:schemeClr>
                </a:solidFill>
              </a:rPr>
              <a:t>participation.</a:t>
            </a:r>
            <a:endParaRPr lang="en-US" sz="2600" dirty="0" smtClean="0">
              <a:solidFill>
                <a:schemeClr val="tx2">
                  <a:lumMod val="75000"/>
                </a:schemeClr>
              </a:solidFill>
            </a:endParaRPr>
          </a:p>
          <a:p>
            <a:pPr marL="514350" indent="-514350" algn="l" eaLnBrk="1" fontAlgn="auto" hangingPunct="1">
              <a:spcAft>
                <a:spcPts val="0"/>
              </a:spcAft>
              <a:buFont typeface="+mj-lt"/>
              <a:buAutoNum type="arabicPeriod"/>
              <a:defRPr/>
            </a:pPr>
            <a:r>
              <a:rPr lang="en-US" sz="2600" dirty="0" smtClean="0">
                <a:solidFill>
                  <a:schemeClr val="tx2">
                    <a:lumMod val="75000"/>
                  </a:schemeClr>
                </a:solidFill>
              </a:rPr>
              <a:t>The welfare impacts of smallholder participation in agricultural value </a:t>
            </a:r>
            <a:r>
              <a:rPr lang="en-US" sz="2600" dirty="0" smtClean="0">
                <a:solidFill>
                  <a:schemeClr val="tx2">
                    <a:lumMod val="75000"/>
                  </a:schemeClr>
                </a:solidFill>
              </a:rPr>
              <a:t>chains.</a:t>
            </a:r>
            <a:endParaRPr lang="en-US" sz="2600" dirty="0" smtClean="0">
              <a:solidFill>
                <a:schemeClr val="tx2">
                  <a:lumMod val="75000"/>
                </a:schemeClr>
              </a:solidFill>
            </a:endParaRPr>
          </a:p>
          <a:p>
            <a:pPr marL="514350" indent="-514350" algn="l" eaLnBrk="1" fontAlgn="auto" hangingPunct="1">
              <a:spcAft>
                <a:spcPts val="0"/>
              </a:spcAft>
              <a:buFont typeface="+mj-lt"/>
              <a:buAutoNum type="arabicPeriod"/>
              <a:defRPr/>
            </a:pPr>
            <a:r>
              <a:rPr lang="en-US" sz="2600" dirty="0" smtClean="0">
                <a:solidFill>
                  <a:schemeClr val="tx2">
                    <a:lumMod val="75000"/>
                  </a:schemeClr>
                </a:solidFill>
              </a:rPr>
              <a:t>The impacts of insecure land rights on agricultural productivity and agrarian contracts.</a:t>
            </a:r>
          </a:p>
          <a:p>
            <a:pPr marL="514350" indent="-514350" algn="l" eaLnBrk="1" fontAlgn="auto" hangingPunct="1">
              <a:spcAft>
                <a:spcPts val="0"/>
              </a:spcAft>
              <a:buFont typeface="+mj-lt"/>
              <a:buAutoNum type="arabicPeriod"/>
              <a:defRPr/>
            </a:pPr>
            <a:r>
              <a:rPr lang="en-US" sz="2600" dirty="0" smtClean="0">
                <a:solidFill>
                  <a:schemeClr val="tx2">
                    <a:lumMod val="75000"/>
                  </a:schemeClr>
                </a:solidFill>
              </a:rPr>
              <a:t>The determinants of agricultural productivity.</a:t>
            </a:r>
          </a:p>
          <a:p>
            <a:pPr marL="514350" indent="-514350" algn="l" eaLnBrk="1" fontAlgn="auto" hangingPunct="1">
              <a:spcAft>
                <a:spcPts val="0"/>
              </a:spcAft>
              <a:buFont typeface="+mj-lt"/>
              <a:buAutoNum type="arabicPeriod"/>
              <a:defRPr/>
            </a:pPr>
            <a:endParaRPr lang="en-US" sz="2600" dirty="0" smtClean="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105400"/>
          </a:xfrm>
        </p:spPr>
        <p:txBody>
          <a:bodyPr rtlCol="0">
            <a:normAutofit/>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Other Relevant Research</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I am also working on the concept of micro-insurance. Along with coauthors Michael Carter and Catherine Guirkinger, I am preparing a randomized control trial aimed at evaluating index insurance for cotton producer groups in Mali.</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I also blog regularly on issues related to food prices, but also development policy in general as well as issues related to law economics at </a:t>
            </a:r>
            <a:r>
              <a:rPr lang="en-US" sz="2600" dirty="0" smtClean="0">
                <a:solidFill>
                  <a:schemeClr val="tx2">
                    <a:lumMod val="75000"/>
                  </a:schemeClr>
                </a:solidFill>
                <a:hlinkClick r:id="rId4"/>
              </a:rPr>
              <a:t>http://marcfbellemare.com</a:t>
            </a:r>
            <a:r>
              <a:rPr lang="en-US" sz="2600" dirty="0" smtClean="0">
                <a:solidFill>
                  <a:schemeClr val="tx2">
                    <a:lumMod val="75000"/>
                  </a:schemeClr>
                </a:solidFill>
              </a:rPr>
              <a: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105400"/>
          </a:xfrm>
        </p:spPr>
        <p:txBody>
          <a:bodyPr rtlCol="0">
            <a:normAutofit/>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Framing the Issue</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800" dirty="0" smtClean="0">
                <a:solidFill>
                  <a:schemeClr val="tx2">
                    <a:lumMod val="75000"/>
                  </a:schemeClr>
                </a:solidFill>
              </a:rPr>
              <a:t>Likewise, food price volatility (i.e., unexpected departures from the food price level) has also been on the rise (FAO, 2010).</a:t>
            </a:r>
          </a:p>
          <a:p>
            <a:pPr algn="l" eaLnBrk="1" fontAlgn="auto" hangingPunct="1">
              <a:spcAft>
                <a:spcPts val="0"/>
              </a:spcAft>
              <a:buFont typeface="Arial" pitchFamily="34" charset="0"/>
              <a:buNone/>
              <a:defRPr/>
            </a:pPr>
            <a:endParaRPr lang="en-US" sz="2800" dirty="0" smtClean="0">
              <a:solidFill>
                <a:schemeClr val="tx2">
                  <a:lumMod val="75000"/>
                </a:schemeClr>
              </a:solidFill>
            </a:endParaRPr>
          </a:p>
          <a:p>
            <a:pPr algn="l" eaLnBrk="1" fontAlgn="auto" hangingPunct="1">
              <a:spcAft>
                <a:spcPts val="0"/>
              </a:spcAft>
              <a:buFont typeface="Arial" pitchFamily="34" charset="0"/>
              <a:buNone/>
              <a:defRPr/>
            </a:pPr>
            <a:r>
              <a:rPr lang="en-US" sz="2800" dirty="0" smtClean="0">
                <a:solidFill>
                  <a:schemeClr val="tx2">
                    <a:lumMod val="75000"/>
                  </a:schemeClr>
                </a:solidFill>
              </a:rPr>
              <a:t>Much like natural disasters, episodes of extreme price volatility are rare, but there is always a certain amount of uncertainty over future prices.</a:t>
            </a:r>
          </a:p>
          <a:p>
            <a:pPr algn="l" eaLnBrk="1" fontAlgn="auto" hangingPunct="1">
              <a:spcAft>
                <a:spcPts val="0"/>
              </a:spcAft>
              <a:buFont typeface="Arial" pitchFamily="34" charset="0"/>
              <a:buNone/>
              <a:defRPr/>
            </a:pPr>
            <a:endParaRPr lang="en-US" sz="2800" dirty="0" smtClean="0">
              <a:solidFill>
                <a:schemeClr val="tx2">
                  <a:lumMod val="75000"/>
                </a:schemeClr>
              </a:solidFill>
            </a:endParaRPr>
          </a:p>
          <a:p>
            <a:pPr algn="l" eaLnBrk="1" fontAlgn="auto" hangingPunct="1">
              <a:spcAft>
                <a:spcPts val="0"/>
              </a:spcAft>
              <a:buFont typeface="Arial" pitchFamily="34" charset="0"/>
              <a:buNone/>
              <a:defRPr/>
            </a:pPr>
            <a:endParaRPr lang="en-US" sz="2800" dirty="0" smtClean="0">
              <a:solidFill>
                <a:schemeClr val="tx2">
                  <a:lumMod val="75000"/>
                </a:schemeClr>
              </a:solidFill>
            </a:endParaRPr>
          </a:p>
          <a:p>
            <a:pPr algn="l" eaLnBrk="1" fontAlgn="auto" hangingPunct="1">
              <a:spcAft>
                <a:spcPts val="0"/>
              </a:spcAft>
              <a:buFont typeface="Arial" pitchFamily="34" charset="0"/>
              <a:buNone/>
              <a:defRPr/>
            </a:pPr>
            <a:endParaRPr lang="en-US" sz="2800" dirty="0" smtClean="0">
              <a:solidFill>
                <a:schemeClr val="tx2">
                  <a:lumMod val="75000"/>
                </a:schemeClr>
              </a:solidFill>
            </a:endParaRPr>
          </a:p>
          <a:p>
            <a:pPr algn="l" eaLnBrk="1" fontAlgn="auto" hangingPunct="1">
              <a:spcAft>
                <a:spcPts val="0"/>
              </a:spcAft>
              <a:buFont typeface="Arial" pitchFamily="34" charset="0"/>
              <a:buNone/>
              <a:defRPr/>
            </a:pPr>
            <a:endParaRPr lang="en-US" sz="2800" dirty="0" smtClean="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105400"/>
          </a:xfrm>
        </p:spPr>
        <p:txBody>
          <a:bodyPr rtlCol="0">
            <a:normAutofit/>
          </a:bodyPr>
          <a:lstStyle/>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endParaRPr lang="en-US" sz="2800" dirty="0" smtClean="0">
              <a:solidFill>
                <a:schemeClr val="tx2">
                  <a:lumMod val="75000"/>
                </a:schemeClr>
              </a:solidFill>
            </a:endParaRPr>
          </a:p>
        </p:txBody>
      </p:sp>
      <p:pic>
        <p:nvPicPr>
          <p:cNvPr id="4098" name="Picture 2"/>
          <p:cNvPicPr>
            <a:picLocks noChangeAspect="1" noChangeArrowheads="1"/>
          </p:cNvPicPr>
          <p:nvPr/>
        </p:nvPicPr>
        <p:blipFill>
          <a:blip r:embed="rId4" cstate="print"/>
          <a:srcRect/>
          <a:stretch>
            <a:fillRect/>
          </a:stretch>
        </p:blipFill>
        <p:spPr bwMode="auto">
          <a:xfrm>
            <a:off x="1676400" y="1143000"/>
            <a:ext cx="5819775" cy="5105400"/>
          </a:xfrm>
          <a:prstGeom prst="rect">
            <a:avLst/>
          </a:prstGeom>
          <a:noFill/>
          <a:ln w="9525">
            <a:noFill/>
            <a:miter lim="800000"/>
            <a:headEnd/>
            <a:tailEnd/>
          </a:ln>
        </p:spPr>
      </p:pic>
      <p:sp>
        <p:nvSpPr>
          <p:cNvPr id="6" name="TextBox 5"/>
          <p:cNvSpPr txBox="1"/>
          <p:nvPr/>
        </p:nvSpPr>
        <p:spPr>
          <a:xfrm>
            <a:off x="1600200" y="6172200"/>
            <a:ext cx="6188104" cy="369332"/>
          </a:xfrm>
          <a:prstGeom prst="rect">
            <a:avLst/>
          </a:prstGeom>
          <a:noFill/>
        </p:spPr>
        <p:txBody>
          <a:bodyPr wrap="none" rtlCol="0">
            <a:spAutoFit/>
          </a:bodyPr>
          <a:lstStyle/>
          <a:p>
            <a:r>
              <a:rPr lang="en-US" dirty="0" smtClean="0">
                <a:solidFill>
                  <a:schemeClr val="tx2">
                    <a:lumMod val="75000"/>
                  </a:schemeClr>
                </a:solidFill>
              </a:rPr>
              <a:t>(Source: FAO Economic and Social Perspectives Policy Brief #12.)</a:t>
            </a:r>
            <a:endParaRPr lang="en-US" dirty="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105400"/>
          </a:xfrm>
        </p:spPr>
        <p:txBody>
          <a:bodyPr rtlCol="0">
            <a:normAutofit/>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Framing the Issue</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800" dirty="0" smtClean="0">
                <a:solidFill>
                  <a:schemeClr val="tx2">
                    <a:lumMod val="75000"/>
                  </a:schemeClr>
                </a:solidFill>
              </a:rPr>
              <a:t>But while economists have long understood the welfare impacts of rising food prices, the impacts of food price volatility (or price uncertainty, or price risk) on welfare are not understood all that well.</a:t>
            </a:r>
          </a:p>
          <a:p>
            <a:pPr algn="l" eaLnBrk="1" fontAlgn="auto" hangingPunct="1">
              <a:spcAft>
                <a:spcPts val="0"/>
              </a:spcAft>
              <a:buFont typeface="Arial" pitchFamily="34" charset="0"/>
              <a:buNone/>
              <a:defRPr/>
            </a:pPr>
            <a:endParaRPr lang="en-US" sz="2800" dirty="0" smtClean="0">
              <a:solidFill>
                <a:schemeClr val="tx2">
                  <a:lumMod val="75000"/>
                </a:schemeClr>
              </a:solidFill>
            </a:endParaRPr>
          </a:p>
          <a:p>
            <a:pPr algn="l" eaLnBrk="1" fontAlgn="auto" hangingPunct="1">
              <a:spcAft>
                <a:spcPts val="0"/>
              </a:spcAft>
              <a:buFont typeface="Arial" pitchFamily="34" charset="0"/>
              <a:buNone/>
              <a:defRPr/>
            </a:pPr>
            <a:r>
              <a:rPr lang="en-US" sz="2800" dirty="0" smtClean="0">
                <a:solidFill>
                  <a:schemeClr val="tx2">
                    <a:lumMod val="75000"/>
                  </a:schemeClr>
                </a:solidFill>
              </a:rPr>
              <a:t>What we know from economic theory is that producers are price risk-averse and consumers are price risk-loving.</a:t>
            </a:r>
          </a:p>
          <a:p>
            <a:pPr algn="l" eaLnBrk="1" fontAlgn="auto" hangingPunct="1">
              <a:spcAft>
                <a:spcPts val="0"/>
              </a:spcAft>
              <a:buFont typeface="Arial" pitchFamily="34" charset="0"/>
              <a:buNone/>
              <a:defRPr/>
            </a:pPr>
            <a:endParaRPr lang="en-US" sz="2800" dirty="0" smtClean="0">
              <a:solidFill>
                <a:schemeClr val="tx2">
                  <a:lumMod val="75000"/>
                </a:schemeClr>
              </a:solidFill>
            </a:endParaRPr>
          </a:p>
          <a:p>
            <a:pPr algn="l" eaLnBrk="1" fontAlgn="auto" hangingPunct="1">
              <a:spcAft>
                <a:spcPts val="0"/>
              </a:spcAft>
              <a:buFont typeface="Arial" pitchFamily="34" charset="0"/>
              <a:buNone/>
              <a:defRPr/>
            </a:pPr>
            <a:endParaRPr lang="en-US" sz="2800" dirty="0" smtClean="0">
              <a:solidFill>
                <a:schemeClr val="tx2">
                  <a:lumMod val="75000"/>
                </a:schemeClr>
              </a:solidFill>
            </a:endParaRPr>
          </a:p>
          <a:p>
            <a:pPr algn="l" eaLnBrk="1" fontAlgn="auto" hangingPunct="1">
              <a:spcAft>
                <a:spcPts val="0"/>
              </a:spcAft>
              <a:buFont typeface="Arial" pitchFamily="34" charset="0"/>
              <a:buNone/>
              <a:defRPr/>
            </a:pPr>
            <a:endParaRPr lang="en-US" sz="2800" dirty="0" smtClean="0">
              <a:solidFill>
                <a:schemeClr val="tx2">
                  <a:lumMod val="75000"/>
                </a:schemeClr>
              </a:solidFill>
            </a:endParaRPr>
          </a:p>
          <a:p>
            <a:pPr algn="l" eaLnBrk="1" fontAlgn="auto" hangingPunct="1">
              <a:spcAft>
                <a:spcPts val="0"/>
              </a:spcAft>
              <a:buFont typeface="Arial" pitchFamily="34" charset="0"/>
              <a:buNone/>
              <a:defRPr/>
            </a:pPr>
            <a:endParaRPr lang="en-US" sz="2800" dirty="0" smtClean="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105400"/>
          </a:xfrm>
        </p:spPr>
        <p:txBody>
          <a:bodyPr rtlCol="0">
            <a:normAutofit/>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Framing the Issue</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800" dirty="0" smtClean="0">
                <a:solidFill>
                  <a:schemeClr val="tx2">
                    <a:lumMod val="75000"/>
                  </a:schemeClr>
                </a:solidFill>
              </a:rPr>
              <a:t>But often, the unit of analysis in development policy is the household, which can both produce and consume staple commodities.</a:t>
            </a:r>
          </a:p>
          <a:p>
            <a:pPr algn="l" eaLnBrk="1" fontAlgn="auto" hangingPunct="1">
              <a:spcAft>
                <a:spcPts val="0"/>
              </a:spcAft>
              <a:buFont typeface="Arial" pitchFamily="34" charset="0"/>
              <a:buNone/>
              <a:defRPr/>
            </a:pPr>
            <a:endParaRPr lang="en-US" sz="2800" dirty="0" smtClean="0">
              <a:solidFill>
                <a:schemeClr val="tx2">
                  <a:lumMod val="75000"/>
                </a:schemeClr>
              </a:solidFill>
            </a:endParaRPr>
          </a:p>
          <a:p>
            <a:pPr algn="l" eaLnBrk="1" fontAlgn="auto" hangingPunct="1">
              <a:spcAft>
                <a:spcPts val="0"/>
              </a:spcAft>
              <a:buFont typeface="Arial" pitchFamily="34" charset="0"/>
              <a:buNone/>
              <a:defRPr/>
            </a:pPr>
            <a:r>
              <a:rPr lang="en-US" sz="2800" dirty="0" smtClean="0">
                <a:solidFill>
                  <a:schemeClr val="tx2">
                    <a:lumMod val="75000"/>
                  </a:schemeClr>
                </a:solidFill>
              </a:rPr>
              <a:t>Moreover, many people conflate the twin issues of rising food prices and food price volatility, and “price fluctuations” seem equally confusing to the general public.</a:t>
            </a:r>
          </a:p>
          <a:p>
            <a:pPr algn="l" eaLnBrk="1" fontAlgn="auto" hangingPunct="1">
              <a:spcAft>
                <a:spcPts val="0"/>
              </a:spcAft>
              <a:buFont typeface="Arial" pitchFamily="34" charset="0"/>
              <a:buNone/>
              <a:defRPr/>
            </a:pPr>
            <a:endParaRPr lang="en-US" sz="2800" dirty="0" smtClean="0">
              <a:solidFill>
                <a:schemeClr val="tx2">
                  <a:lumMod val="75000"/>
                </a:schemeClr>
              </a:solidFill>
            </a:endParaRPr>
          </a:p>
          <a:p>
            <a:pPr algn="l" eaLnBrk="1" fontAlgn="auto" hangingPunct="1">
              <a:spcAft>
                <a:spcPts val="0"/>
              </a:spcAft>
              <a:buFont typeface="Arial" pitchFamily="34" charset="0"/>
              <a:buNone/>
              <a:defRPr/>
            </a:pPr>
            <a:endParaRPr lang="en-US" sz="2800" dirty="0" smtClean="0">
              <a:solidFill>
                <a:schemeClr val="tx2">
                  <a:lumMod val="75000"/>
                </a:schemeClr>
              </a:solidFill>
            </a:endParaRPr>
          </a:p>
          <a:p>
            <a:pPr algn="l" eaLnBrk="1" fontAlgn="auto" hangingPunct="1">
              <a:spcAft>
                <a:spcPts val="0"/>
              </a:spcAft>
              <a:buFont typeface="Arial" pitchFamily="34" charset="0"/>
              <a:buNone/>
              <a:defRPr/>
            </a:pPr>
            <a:endParaRPr lang="en-US" sz="2800" dirty="0" smtClean="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105400"/>
          </a:xfrm>
        </p:spPr>
        <p:txBody>
          <a:bodyPr rtlCol="0">
            <a:normAutofit/>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Outline</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marL="514350" indent="-514350" algn="l" eaLnBrk="1" fontAlgn="auto" hangingPunct="1">
              <a:spcAft>
                <a:spcPts val="0"/>
              </a:spcAft>
              <a:buFont typeface="+mj-lt"/>
              <a:buAutoNum type="arabicPeriod"/>
              <a:defRPr/>
            </a:pPr>
            <a:r>
              <a:rPr lang="en-US" sz="2800" dirty="0" smtClean="0">
                <a:solidFill>
                  <a:schemeClr val="tx2">
                    <a:lumMod val="75000"/>
                  </a:schemeClr>
                </a:solidFill>
              </a:rPr>
              <a:t>Framing the Issue</a:t>
            </a:r>
          </a:p>
          <a:p>
            <a:pPr marL="514350" indent="-514350" algn="l" eaLnBrk="1" fontAlgn="auto" hangingPunct="1">
              <a:spcAft>
                <a:spcPts val="0"/>
              </a:spcAft>
              <a:buFont typeface="+mj-lt"/>
              <a:buAutoNum type="arabicPeriod"/>
              <a:defRPr/>
            </a:pPr>
            <a:r>
              <a:rPr lang="en-US" sz="2800" dirty="0" smtClean="0">
                <a:solidFill>
                  <a:schemeClr val="tx2">
                    <a:lumMod val="75000"/>
                  </a:schemeClr>
                </a:solidFill>
              </a:rPr>
              <a:t>Methodology</a:t>
            </a:r>
          </a:p>
          <a:p>
            <a:pPr marL="1143000" indent="-228600" algn="l">
              <a:defRPr/>
            </a:pPr>
            <a:r>
              <a:rPr lang="en-US" sz="2400" dirty="0" smtClean="0">
                <a:solidFill>
                  <a:schemeClr val="tx2">
                    <a:lumMod val="75000"/>
                  </a:schemeClr>
                </a:solidFill>
              </a:rPr>
              <a:t>a) Rising Food Prices</a:t>
            </a:r>
          </a:p>
          <a:p>
            <a:pPr marL="1143000" indent="-228600" algn="l">
              <a:defRPr/>
            </a:pPr>
            <a:r>
              <a:rPr lang="en-US" sz="2400" dirty="0" smtClean="0">
                <a:solidFill>
                  <a:schemeClr val="tx2">
                    <a:lumMod val="75000"/>
                  </a:schemeClr>
                </a:solidFill>
              </a:rPr>
              <a:t>b) Food Price Volatility</a:t>
            </a:r>
          </a:p>
          <a:p>
            <a:pPr marL="1143000" indent="-228600" algn="l">
              <a:defRPr/>
            </a:pPr>
            <a:r>
              <a:rPr lang="en-US" sz="2400" dirty="0" smtClean="0">
                <a:solidFill>
                  <a:schemeClr val="tx2">
                    <a:lumMod val="75000"/>
                  </a:schemeClr>
                </a:solidFill>
              </a:rPr>
              <a:t>c) Data</a:t>
            </a:r>
          </a:p>
          <a:p>
            <a:pPr marL="514350" indent="-514350" algn="l" eaLnBrk="1" fontAlgn="auto" hangingPunct="1">
              <a:spcAft>
                <a:spcPts val="0"/>
              </a:spcAft>
              <a:buFont typeface="+mj-lt"/>
              <a:buAutoNum type="arabicPeriod" startAt="3"/>
              <a:defRPr/>
            </a:pPr>
            <a:r>
              <a:rPr lang="en-US" sz="2800" dirty="0" smtClean="0">
                <a:solidFill>
                  <a:schemeClr val="tx2">
                    <a:lumMod val="75000"/>
                  </a:schemeClr>
                </a:solidFill>
              </a:rPr>
              <a:t>Key Findings</a:t>
            </a:r>
          </a:p>
          <a:p>
            <a:pPr marL="514350" indent="-514350" algn="l" eaLnBrk="1" fontAlgn="auto" hangingPunct="1">
              <a:spcAft>
                <a:spcPts val="0"/>
              </a:spcAft>
              <a:buFont typeface="+mj-lt"/>
              <a:buAutoNum type="arabicPeriod" startAt="3"/>
              <a:defRPr/>
            </a:pPr>
            <a:r>
              <a:rPr lang="en-US" sz="2800" dirty="0" smtClean="0">
                <a:solidFill>
                  <a:schemeClr val="tx2">
                    <a:lumMod val="75000"/>
                  </a:schemeClr>
                </a:solidFill>
              </a:rPr>
              <a:t>Policy Implications</a:t>
            </a:r>
          </a:p>
          <a:p>
            <a:pPr marL="514350" indent="-514350" algn="l" eaLnBrk="1" fontAlgn="auto" hangingPunct="1">
              <a:spcAft>
                <a:spcPts val="0"/>
              </a:spcAft>
              <a:buFont typeface="+mj-lt"/>
              <a:buAutoNum type="arabicPeriod" startAt="3"/>
              <a:defRPr/>
            </a:pPr>
            <a:r>
              <a:rPr lang="en-US" sz="2800" dirty="0" smtClean="0">
                <a:solidFill>
                  <a:schemeClr val="tx2">
                    <a:lumMod val="75000"/>
                  </a:schemeClr>
                </a:solidFill>
              </a:rPr>
              <a:t>Other Relevant Research</a:t>
            </a:r>
          </a:p>
          <a:p>
            <a:pPr marL="514350" indent="-514350" algn="l" eaLnBrk="1" fontAlgn="auto" hangingPunct="1">
              <a:spcAft>
                <a:spcPts val="0"/>
              </a:spcAft>
              <a:buFont typeface="+mj-lt"/>
              <a:buAutoNum type="arabicPeriod" startAt="3"/>
              <a:defRPr/>
            </a:pPr>
            <a:endParaRPr lang="en-US" sz="2800" dirty="0" smtClean="0">
              <a:solidFill>
                <a:schemeClr val="tx2">
                  <a:lumMod val="75000"/>
                </a:schemeClr>
              </a:solidFill>
            </a:endParaRPr>
          </a:p>
          <a:p>
            <a:pPr marL="514350" indent="-514350" algn="l" eaLnBrk="1" fontAlgn="auto" hangingPunct="1">
              <a:spcAft>
                <a:spcPts val="0"/>
              </a:spcAft>
              <a:buFont typeface="+mj-lt"/>
              <a:buAutoNum type="arabicPeriod" startAt="3"/>
              <a:defRPr/>
            </a:pPr>
            <a:endParaRPr lang="en-US" sz="2800" dirty="0" smtClean="0">
              <a:solidFill>
                <a:schemeClr val="tx2">
                  <a:lumMod val="75000"/>
                </a:schemeClr>
              </a:solidFill>
            </a:endParaRPr>
          </a:p>
          <a:p>
            <a:pPr algn="l" eaLnBrk="1" fontAlgn="auto" hangingPunct="1">
              <a:spcAft>
                <a:spcPts val="0"/>
              </a:spcAft>
              <a:buFont typeface="Arial" pitchFamily="34" charset="0"/>
              <a:buNone/>
              <a:defRPr/>
            </a:pPr>
            <a:endParaRPr lang="en-US" sz="2800" dirty="0" smtClean="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Image-Banner.jpg"/>
          <p:cNvPicPr>
            <a:picLocks noChangeAspect="1"/>
          </p:cNvPicPr>
          <p:nvPr/>
        </p:nvPicPr>
        <p:blipFill>
          <a:blip r:embed="rId3" cstate="print"/>
          <a:stretch>
            <a:fillRect/>
          </a:stretch>
        </p:blipFill>
        <p:spPr>
          <a:xfrm>
            <a:off x="0" y="0"/>
            <a:ext cx="9144000" cy="1084957"/>
          </a:xfrm>
          <a:prstGeom prst="rect">
            <a:avLst/>
          </a:prstGeom>
          <a:solidFill>
            <a:srgbClr val="FFFFFF">
              <a:shade val="85000"/>
            </a:srgbClr>
          </a:solidFill>
          <a:ln>
            <a:noFill/>
          </a:ln>
          <a:effectLst>
            <a:reflection blurRad="12700" stA="38000" endPos="28000" dist="5000" dir="5400000" sy="-100000" algn="bl" rotWithShape="0"/>
          </a:effectLst>
        </p:spPr>
      </p:pic>
      <p:sp>
        <p:nvSpPr>
          <p:cNvPr id="5125" name="Subtitle 9"/>
          <p:cNvSpPr>
            <a:spLocks noGrp="1"/>
          </p:cNvSpPr>
          <p:nvPr>
            <p:ph type="subTitle" idx="1"/>
          </p:nvPr>
        </p:nvSpPr>
        <p:spPr>
          <a:xfrm>
            <a:off x="381000" y="990600"/>
            <a:ext cx="8382000" cy="5105400"/>
          </a:xfrm>
        </p:spPr>
        <p:txBody>
          <a:bodyPr rtlCol="0">
            <a:normAutofit/>
          </a:bodyPr>
          <a:lstStyle/>
          <a:p>
            <a:pPr algn="l" eaLnBrk="1" fontAlgn="auto" hangingPunct="1">
              <a:spcAft>
                <a:spcPts val="0"/>
              </a:spcAft>
              <a:buFont typeface="Arial" pitchFamily="34" charset="0"/>
              <a:buNone/>
              <a:defRPr/>
            </a:pPr>
            <a:r>
              <a:rPr lang="en-US" sz="2800" b="1" dirty="0" smtClean="0">
                <a:solidFill>
                  <a:schemeClr val="tx2">
                    <a:lumMod val="75000"/>
                  </a:schemeClr>
                </a:solidFill>
              </a:rPr>
              <a:t>Methodology: Rising Food Prices</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We have known how to measure the impacts of rising food prices on household welfare since Deaton’s (1989) seminal article discussing the net benefit ratio (NBR).</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For commodity i, the household’s NBR </a:t>
            </a:r>
            <a:r>
              <a:rPr lang="en-US" sz="2600" i="1" dirty="0" err="1" smtClean="0">
                <a:solidFill>
                  <a:schemeClr val="tx2">
                    <a:lumMod val="75000"/>
                  </a:schemeClr>
                </a:solidFill>
              </a:rPr>
              <a:t>s</a:t>
            </a:r>
            <a:r>
              <a:rPr lang="en-US" sz="2600" i="1" baseline="-25000" dirty="0" err="1" smtClean="0">
                <a:solidFill>
                  <a:schemeClr val="tx2">
                    <a:lumMod val="75000"/>
                  </a:schemeClr>
                </a:solidFill>
              </a:rPr>
              <a:t>i</a:t>
            </a:r>
            <a:r>
              <a:rPr lang="en-US" sz="2600" dirty="0" smtClean="0">
                <a:solidFill>
                  <a:schemeClr val="tx2">
                    <a:lumMod val="75000"/>
                  </a:schemeClr>
                </a:solidFill>
              </a:rPr>
              <a:t>(</a:t>
            </a:r>
            <a:r>
              <a:rPr lang="en-US" sz="2600" i="1" dirty="0" err="1" smtClean="0">
                <a:solidFill>
                  <a:schemeClr val="tx2">
                    <a:lumMod val="75000"/>
                  </a:schemeClr>
                </a:solidFill>
              </a:rPr>
              <a:t>y</a:t>
            </a:r>
            <a:r>
              <a:rPr lang="en-US" sz="2600" dirty="0" err="1" smtClean="0">
                <a:solidFill>
                  <a:schemeClr val="tx2">
                    <a:lumMod val="75000"/>
                  </a:schemeClr>
                </a:solidFill>
              </a:rPr>
              <a:t>,</a:t>
            </a:r>
            <a:r>
              <a:rPr lang="en-US" sz="2600" i="1" dirty="0" err="1" smtClean="0">
                <a:solidFill>
                  <a:schemeClr val="tx2">
                    <a:lumMod val="75000"/>
                  </a:schemeClr>
                </a:solidFill>
              </a:rPr>
              <a:t>p</a:t>
            </a:r>
            <a:r>
              <a:rPr lang="en-US" sz="2600" dirty="0" smtClean="0">
                <a:solidFill>
                  <a:schemeClr val="tx2">
                    <a:lumMod val="75000"/>
                  </a:schemeClr>
                </a:solidFill>
              </a:rPr>
              <a:t>) is such that</a:t>
            </a: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endParaRPr lang="en-US" sz="2600" dirty="0" smtClean="0">
              <a:solidFill>
                <a:schemeClr val="tx2">
                  <a:lumMod val="75000"/>
                </a:schemeClr>
              </a:solidFill>
            </a:endParaRPr>
          </a:p>
          <a:p>
            <a:pPr algn="l" eaLnBrk="1" fontAlgn="auto" hangingPunct="1">
              <a:spcAft>
                <a:spcPts val="0"/>
              </a:spcAft>
              <a:buFont typeface="Arial" pitchFamily="34" charset="0"/>
              <a:buNone/>
              <a:defRPr/>
            </a:pPr>
            <a:r>
              <a:rPr lang="en-US" sz="2600" dirty="0" smtClean="0">
                <a:solidFill>
                  <a:schemeClr val="tx2">
                    <a:lumMod val="75000"/>
                  </a:schemeClr>
                </a:solidFill>
              </a:rPr>
              <a:t>where </a:t>
            </a:r>
            <a:r>
              <a:rPr lang="en-US" sz="2600" i="1" dirty="0" smtClean="0">
                <a:solidFill>
                  <a:schemeClr val="tx2">
                    <a:lumMod val="75000"/>
                  </a:schemeClr>
                </a:solidFill>
              </a:rPr>
              <a:t>p</a:t>
            </a:r>
            <a:r>
              <a:rPr lang="en-US" sz="2600" dirty="0" smtClean="0">
                <a:solidFill>
                  <a:schemeClr val="tx2">
                    <a:lumMod val="75000"/>
                  </a:schemeClr>
                </a:solidFill>
              </a:rPr>
              <a:t> denotes price, </a:t>
            </a:r>
            <a:r>
              <a:rPr lang="en-US" sz="2600" i="1" dirty="0" smtClean="0">
                <a:solidFill>
                  <a:schemeClr val="tx2">
                    <a:lumMod val="75000"/>
                  </a:schemeClr>
                </a:solidFill>
              </a:rPr>
              <a:t>q</a:t>
            </a:r>
            <a:r>
              <a:rPr lang="en-US" sz="2600" dirty="0" smtClean="0">
                <a:solidFill>
                  <a:schemeClr val="tx2">
                    <a:lumMod val="75000"/>
                  </a:schemeClr>
                </a:solidFill>
              </a:rPr>
              <a:t> denotes quantities, </a:t>
            </a:r>
            <a:r>
              <a:rPr lang="en-US" sz="2600" i="1" dirty="0" smtClean="0">
                <a:solidFill>
                  <a:schemeClr val="tx2">
                    <a:lumMod val="75000"/>
                  </a:schemeClr>
                </a:solidFill>
              </a:rPr>
              <a:t>b</a:t>
            </a:r>
            <a:r>
              <a:rPr lang="en-US" sz="2600" dirty="0" smtClean="0">
                <a:solidFill>
                  <a:schemeClr val="tx2">
                    <a:lumMod val="75000"/>
                  </a:schemeClr>
                </a:solidFill>
              </a:rPr>
              <a:t> and </a:t>
            </a:r>
            <a:r>
              <a:rPr lang="en-US" sz="2600" i="1" dirty="0" smtClean="0">
                <a:solidFill>
                  <a:schemeClr val="tx2">
                    <a:lumMod val="75000"/>
                  </a:schemeClr>
                </a:solidFill>
              </a:rPr>
              <a:t>s</a:t>
            </a:r>
            <a:r>
              <a:rPr lang="en-US" sz="2600" dirty="0" smtClean="0">
                <a:solidFill>
                  <a:schemeClr val="tx2">
                    <a:lumMod val="75000"/>
                  </a:schemeClr>
                </a:solidFill>
              </a:rPr>
              <a:t> denote purchases and sales, and </a:t>
            </a:r>
            <a:r>
              <a:rPr lang="en-US" sz="2600" i="1" dirty="0" smtClean="0">
                <a:solidFill>
                  <a:schemeClr val="tx2">
                    <a:lumMod val="75000"/>
                  </a:schemeClr>
                </a:solidFill>
              </a:rPr>
              <a:t>y</a:t>
            </a:r>
            <a:r>
              <a:rPr lang="en-US" sz="2600" dirty="0" smtClean="0">
                <a:solidFill>
                  <a:schemeClr val="tx2">
                    <a:lumMod val="75000"/>
                  </a:schemeClr>
                </a:solidFill>
              </a:rPr>
              <a:t> denotes income. </a:t>
            </a:r>
          </a:p>
        </p:txBody>
      </p:sp>
      <p:pic>
        <p:nvPicPr>
          <p:cNvPr id="5122" name="Picture 2"/>
          <p:cNvPicPr>
            <a:picLocks noChangeAspect="1" noChangeArrowheads="1"/>
          </p:cNvPicPr>
          <p:nvPr/>
        </p:nvPicPr>
        <p:blipFill>
          <a:blip r:embed="rId4" cstate="print"/>
          <a:srcRect/>
          <a:stretch>
            <a:fillRect/>
          </a:stretch>
        </p:blipFill>
        <p:spPr bwMode="auto">
          <a:xfrm>
            <a:off x="3048000" y="4191000"/>
            <a:ext cx="2800350" cy="8858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1217</TotalTime>
  <Words>1835</Words>
  <Application>Microsoft Office PowerPoint</Application>
  <PresentationFormat>On-screen Show (4:3)</PresentationFormat>
  <Paragraphs>223</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Duke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kemp</dc:creator>
  <cp:lastModifiedBy>Marc F. Bellemare</cp:lastModifiedBy>
  <cp:revision>48</cp:revision>
  <dcterms:created xsi:type="dcterms:W3CDTF">2010-08-27T18:53:42Z</dcterms:created>
  <dcterms:modified xsi:type="dcterms:W3CDTF">2011-02-14T22:17:03Z</dcterms:modified>
</cp:coreProperties>
</file>